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8288000" cy="10287000"/>
  <p:notesSz cx="6858000" cy="9144000"/>
  <p:embeddedFontLst>
    <p:embeddedFont>
      <p:font typeface="Thicker" charset="1" panose="00000500000000000000"/>
      <p:regular r:id="rId47"/>
    </p:embeddedFont>
    <p:embeddedFont>
      <p:font typeface="Open Sans" charset="1" panose="020B0606030504020204"/>
      <p:regular r:id="rId48"/>
    </p:embeddedFont>
    <p:embeddedFont>
      <p:font typeface="Open Sans Bold" charset="1" panose="020B0806030504020204"/>
      <p:regular r:id="rId49"/>
    </p:embeddedFont>
    <p:embeddedFont>
      <p:font typeface="Questrial" charset="1" panose="02000000000000000000"/>
      <p:regular r:id="rId50"/>
    </p:embeddedFont>
    <p:embeddedFont>
      <p:font typeface="TT Hoves" charset="1" panose="02000003020000060003"/>
      <p:regular r:id="rId51"/>
    </p:embeddedFont>
    <p:embeddedFont>
      <p:font typeface="Canva Sans Bold" charset="1" panose="020B0803030501040103"/>
      <p:regular r:id="rId52"/>
    </p:embeddedFont>
    <p:embeddedFont>
      <p:font typeface="Thicker Bold" charset="1" panose="00000800000000000000"/>
      <p:regular r:id="rId53"/>
    </p:embeddedFont>
    <p:embeddedFont>
      <p:font typeface="TT Hoves Bold" charset="1" panose="02000003020000060003"/>
      <p:regular r:id="rId54"/>
    </p:embeddedFont>
    <p:embeddedFont>
      <p:font typeface="Canva Sans" charset="1" panose="020B0503030501040103"/>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C4A24"/>
        </a:solidFill>
      </p:bgPr>
    </p:bg>
    <p:spTree>
      <p:nvGrpSpPr>
        <p:cNvPr id="1" name=""/>
        <p:cNvGrpSpPr/>
        <p:nvPr/>
      </p:nvGrpSpPr>
      <p:grpSpPr>
        <a:xfrm>
          <a:off x="0" y="0"/>
          <a:ext cx="0" cy="0"/>
          <a:chOff x="0" y="0"/>
          <a:chExt cx="0" cy="0"/>
        </a:xfrm>
      </p:grpSpPr>
      <p:grpSp>
        <p:nvGrpSpPr>
          <p:cNvPr name="Group 2" id="2"/>
          <p:cNvGrpSpPr/>
          <p:nvPr/>
        </p:nvGrpSpPr>
        <p:grpSpPr>
          <a:xfrm rot="0">
            <a:off x="1028700" y="3215953"/>
            <a:ext cx="4609514" cy="460951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5EEE0"/>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095"/>
                </a:lnSpc>
              </a:pPr>
            </a:p>
          </p:txBody>
        </p:sp>
      </p:grpSp>
      <p:grpSp>
        <p:nvGrpSpPr>
          <p:cNvPr name="Group 5" id="5"/>
          <p:cNvGrpSpPr/>
          <p:nvPr/>
        </p:nvGrpSpPr>
        <p:grpSpPr>
          <a:xfrm rot="0">
            <a:off x="2450591" y="3525850"/>
            <a:ext cx="13852652" cy="4723145"/>
            <a:chOff x="0" y="0"/>
            <a:chExt cx="6010752" cy="2049402"/>
          </a:xfrm>
        </p:grpSpPr>
        <p:sp>
          <p:nvSpPr>
            <p:cNvPr name="Freeform 6" id="6"/>
            <p:cNvSpPr/>
            <p:nvPr/>
          </p:nvSpPr>
          <p:spPr>
            <a:xfrm flipH="false" flipV="false" rot="0">
              <a:off x="0" y="0"/>
              <a:ext cx="6010752" cy="2049402"/>
            </a:xfrm>
            <a:custGeom>
              <a:avLst/>
              <a:gdLst/>
              <a:ahLst/>
              <a:cxnLst/>
              <a:rect r="r" b="b" t="t" l="l"/>
              <a:pathLst>
                <a:path h="2049402" w="6010752">
                  <a:moveTo>
                    <a:pt x="0" y="1024701"/>
                  </a:moveTo>
                  <a:cubicBezTo>
                    <a:pt x="0" y="459066"/>
                    <a:pt x="538563" y="0"/>
                    <a:pt x="1202150" y="0"/>
                  </a:cubicBezTo>
                  <a:lnTo>
                    <a:pt x="4808601" y="0"/>
                  </a:lnTo>
                  <a:cubicBezTo>
                    <a:pt x="5472188" y="0"/>
                    <a:pt x="6010752" y="459066"/>
                    <a:pt x="6010752" y="1024701"/>
                  </a:cubicBezTo>
                  <a:cubicBezTo>
                    <a:pt x="6010752" y="1590336"/>
                    <a:pt x="5472188" y="2049402"/>
                    <a:pt x="4808601" y="2049402"/>
                  </a:cubicBezTo>
                  <a:lnTo>
                    <a:pt x="1202150" y="2049402"/>
                  </a:lnTo>
                  <a:cubicBezTo>
                    <a:pt x="538563" y="2049402"/>
                    <a:pt x="0" y="1590336"/>
                    <a:pt x="0" y="1024701"/>
                  </a:cubicBezTo>
                  <a:close/>
                </a:path>
              </a:pathLst>
            </a:custGeom>
            <a:blipFill>
              <a:blip r:embed="rId2"/>
              <a:stretch>
                <a:fillRect l="0" t="-47153" r="0" b="-47153"/>
              </a:stretch>
            </a:blipFill>
          </p:spPr>
        </p:sp>
      </p:grpSp>
      <p:grpSp>
        <p:nvGrpSpPr>
          <p:cNvPr name="Group 7" id="7"/>
          <p:cNvGrpSpPr/>
          <p:nvPr/>
        </p:nvGrpSpPr>
        <p:grpSpPr>
          <a:xfrm rot="0">
            <a:off x="12649786" y="3272769"/>
            <a:ext cx="4609514" cy="460951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5EEE0"/>
              </a:solid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095"/>
                </a:lnSpc>
              </a:pPr>
            </a:p>
          </p:txBody>
        </p:sp>
      </p:grpSp>
      <p:sp>
        <p:nvSpPr>
          <p:cNvPr name="TextBox 10" id="10"/>
          <p:cNvSpPr txBox="true"/>
          <p:nvPr/>
        </p:nvSpPr>
        <p:spPr>
          <a:xfrm rot="0">
            <a:off x="1341754" y="440243"/>
            <a:ext cx="16070326" cy="2832095"/>
          </a:xfrm>
          <a:prstGeom prst="rect">
            <a:avLst/>
          </a:prstGeom>
        </p:spPr>
        <p:txBody>
          <a:bodyPr anchor="t" rtlCol="false" tIns="0" lIns="0" bIns="0" rIns="0">
            <a:spAutoFit/>
          </a:bodyPr>
          <a:lstStyle/>
          <a:p>
            <a:pPr algn="ctr">
              <a:lnSpc>
                <a:spcPts val="11375"/>
              </a:lnSpc>
            </a:pPr>
            <a:r>
              <a:rPr lang="en-US" sz="8125">
                <a:solidFill>
                  <a:srgbClr val="F5EEE0"/>
                </a:solidFill>
                <a:latin typeface="Thicker"/>
                <a:ea typeface="Thicker"/>
                <a:cs typeface="Thicker"/>
                <a:sym typeface="Thicker"/>
              </a:rPr>
              <a:t>ARKA SHINE</a:t>
            </a:r>
          </a:p>
          <a:p>
            <a:pPr algn="ctr">
              <a:lnSpc>
                <a:spcPts val="11375"/>
              </a:lnSpc>
            </a:pPr>
            <a:r>
              <a:rPr lang="en-US" sz="8125">
                <a:solidFill>
                  <a:srgbClr val="F5EEE0"/>
                </a:solidFill>
                <a:latin typeface="Thicker"/>
                <a:ea typeface="Thicker"/>
                <a:cs typeface="Thicker"/>
                <a:sym typeface="Thicker"/>
              </a:rPr>
              <a:t>INNOVATION IN AGRICULTURE</a:t>
            </a:r>
          </a:p>
        </p:txBody>
      </p:sp>
      <p:sp>
        <p:nvSpPr>
          <p:cNvPr name="TextBox 11" id="11"/>
          <p:cNvSpPr txBox="true"/>
          <p:nvPr/>
        </p:nvSpPr>
        <p:spPr>
          <a:xfrm rot="0">
            <a:off x="12865937" y="9191625"/>
            <a:ext cx="5422063" cy="482311"/>
          </a:xfrm>
          <a:prstGeom prst="rect">
            <a:avLst/>
          </a:prstGeom>
        </p:spPr>
        <p:txBody>
          <a:bodyPr anchor="t" rtlCol="false" tIns="0" lIns="0" bIns="0" rIns="0">
            <a:spAutoFit/>
          </a:bodyPr>
          <a:lstStyle/>
          <a:p>
            <a:pPr algn="ctr">
              <a:lnSpc>
                <a:spcPts val="3837"/>
              </a:lnSpc>
            </a:pPr>
            <a:r>
              <a:rPr lang="en-US" sz="2741">
                <a:solidFill>
                  <a:srgbClr val="F5EEE0"/>
                </a:solidFill>
                <a:latin typeface="Thicker"/>
                <a:ea typeface="Thicker"/>
                <a:cs typeface="Thicker"/>
                <a:sym typeface="Thicker"/>
              </a:rPr>
              <a:t>VANSHIKA B</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5EEE0"/>
        </a:solidFill>
      </p:bgPr>
    </p:bg>
    <p:spTree>
      <p:nvGrpSpPr>
        <p:cNvPr id="1" name=""/>
        <p:cNvGrpSpPr/>
        <p:nvPr/>
      </p:nvGrpSpPr>
      <p:grpSpPr>
        <a:xfrm>
          <a:off x="0" y="0"/>
          <a:ext cx="0" cy="0"/>
          <a:chOff x="0" y="0"/>
          <a:chExt cx="0" cy="0"/>
        </a:xfrm>
      </p:grpSpPr>
      <p:sp>
        <p:nvSpPr>
          <p:cNvPr name="TextBox 2" id="2"/>
          <p:cNvSpPr txBox="true"/>
          <p:nvPr/>
        </p:nvSpPr>
        <p:spPr>
          <a:xfrm rot="0">
            <a:off x="649722" y="1285171"/>
            <a:ext cx="16988556" cy="8822651"/>
          </a:xfrm>
          <a:prstGeom prst="rect">
            <a:avLst/>
          </a:prstGeom>
        </p:spPr>
        <p:txBody>
          <a:bodyPr anchor="t" rtlCol="false" tIns="0" lIns="0" bIns="0" rIns="0">
            <a:spAutoFit/>
          </a:bodyPr>
          <a:lstStyle/>
          <a:p>
            <a:pPr algn="just">
              <a:lnSpc>
                <a:spcPts val="4752"/>
              </a:lnSpc>
            </a:pPr>
            <a:r>
              <a:rPr lang="en-US" sz="3394">
                <a:solidFill>
                  <a:srgbClr val="000000"/>
                </a:solidFill>
                <a:latin typeface="Questrial"/>
                <a:ea typeface="Questrial"/>
                <a:cs typeface="Questrial"/>
                <a:sym typeface="Questrial"/>
              </a:rPr>
              <a:t>SELECTING THE BEST VALUE OF K IN K-NEAREST NEIGHBORS (KNN) IS CRUCIAL BECAUSE IT DIRECTLY INFLUENCES THE MODEL'S PERFORMANCE AND PREDICTION ACCURACY. THE K VALUE DETERMINES THE NUMBER OF NEIGHBORS CONSIDERED WHEN MAKING PREDICTIONS. IF K IS TOO SMALL (E.G., K=1), THE MODEL BECOMES HIGHLY SENSITIVE TO NOISE AND OUTLIERS, AS IT ONLY CONSIDERS THE CLOSEST NEIGHBOR, WHICH MIGHT NOT REPRESENT THE BROADER PATTERN IN THE DATA. THIS CAN LEAD TO OVERFITTING, WHERE THE MODEL MEMORIZES SPECIFIC POINTS BUT FAILS TO GENERALIZE TO NEW DATA. ON THE OTHER HAND, IF K IS TOO LARGE (E.G K=50), THE MODEL MAY BECOME TOO SIMPLISTIC BY AVERAGING TOO MANY NEIGHBORS, INCLUDING POTENTIALLY IRRELEVANT OR DISTANT ONES. THIS CAN RESULT IN UNDERFITTING, WHERE THE MODEL FAILS TO CAPTURE IMPORTANT LOCAL VARIATIONS. THEREFORE, SELECTING THE OPTIMAL K VALUE ENSURES A GOOD BALANCE BETWEEN BIAS AND VARIANCE, LEADING TO MORE ACCURATE AND GENERALIZABLE PREDICTIONS.</a:t>
            </a:r>
          </a:p>
          <a:p>
            <a:pPr algn="ctr">
              <a:lnSpc>
                <a:spcPts val="3371"/>
              </a:lnSpc>
              <a:spcBef>
                <a:spcPct val="0"/>
              </a:spcBef>
            </a:pPr>
          </a:p>
        </p:txBody>
      </p:sp>
      <p:sp>
        <p:nvSpPr>
          <p:cNvPr name="TextBox 3" id="3"/>
          <p:cNvSpPr txBox="true"/>
          <p:nvPr/>
        </p:nvSpPr>
        <p:spPr>
          <a:xfrm rot="0">
            <a:off x="3445966" y="135833"/>
            <a:ext cx="11396067" cy="1225538"/>
          </a:xfrm>
          <a:prstGeom prst="rect">
            <a:avLst/>
          </a:prstGeom>
        </p:spPr>
        <p:txBody>
          <a:bodyPr anchor="t" rtlCol="false" tIns="0" lIns="0" bIns="0" rIns="0">
            <a:spAutoFit/>
          </a:bodyPr>
          <a:lstStyle/>
          <a:p>
            <a:pPr algn="ctr">
              <a:lnSpc>
                <a:spcPts val="9100"/>
              </a:lnSpc>
            </a:pPr>
            <a:r>
              <a:rPr lang="en-US" sz="6500" b="true">
                <a:solidFill>
                  <a:srgbClr val="2C4A24"/>
                </a:solidFill>
                <a:latin typeface="Thicker Bold"/>
                <a:ea typeface="Thicker Bold"/>
                <a:cs typeface="Thicker Bold"/>
                <a:sym typeface="Thicker Bold"/>
              </a:rPr>
              <a:t>Selecting optimum value of k</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5EEE0"/>
        </a:solidFill>
      </p:bgPr>
    </p:bg>
    <p:spTree>
      <p:nvGrpSpPr>
        <p:cNvPr id="1" name=""/>
        <p:cNvGrpSpPr/>
        <p:nvPr/>
      </p:nvGrpSpPr>
      <p:grpSpPr>
        <a:xfrm>
          <a:off x="0" y="0"/>
          <a:ext cx="0" cy="0"/>
          <a:chOff x="0" y="0"/>
          <a:chExt cx="0" cy="0"/>
        </a:xfrm>
      </p:grpSpPr>
      <p:sp>
        <p:nvSpPr>
          <p:cNvPr name="TextBox 2" id="2"/>
          <p:cNvSpPr txBox="true"/>
          <p:nvPr/>
        </p:nvSpPr>
        <p:spPr>
          <a:xfrm rot="0">
            <a:off x="514350" y="1209992"/>
            <a:ext cx="17259300" cy="779081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Questrial"/>
                <a:ea typeface="Questrial"/>
                <a:cs typeface="Questrial"/>
                <a:sym typeface="Questrial"/>
              </a:rPr>
              <a:t>Given the characteristics of your dataset (1000 rows, 18 features, and hyperspectral data), KD-trees work well for datasets with moderate dimensions (like 18 features), and with 1000 rows, this method should provide a fast and efficient search.</a:t>
            </a:r>
          </a:p>
          <a:p>
            <a:pPr algn="just" marL="734059" indent="-367030" lvl="1">
              <a:lnSpc>
                <a:spcPts val="4759"/>
              </a:lnSpc>
              <a:buFont typeface="Arial"/>
              <a:buChar char="•"/>
            </a:pPr>
            <a:r>
              <a:rPr lang="en-US" sz="3399">
                <a:solidFill>
                  <a:srgbClr val="000000"/>
                </a:solidFill>
                <a:latin typeface="Questrial"/>
                <a:ea typeface="Questrial"/>
                <a:cs typeface="Questrial"/>
                <a:sym typeface="Questrial"/>
              </a:rPr>
              <a:t>The task involves building a K-Nearest Neighbors (KNN) regression model to predict soil organic matter using a dataset with 1000 rows, 18 features, and 13 target values derived from hyperspectral data. </a:t>
            </a:r>
          </a:p>
          <a:p>
            <a:pPr algn="just" marL="734059" indent="-367030" lvl="1">
              <a:lnSpc>
                <a:spcPts val="4759"/>
              </a:lnSpc>
              <a:buFont typeface="Arial"/>
              <a:buChar char="•"/>
            </a:pPr>
            <a:r>
              <a:rPr lang="en-US" sz="3399">
                <a:solidFill>
                  <a:srgbClr val="000000"/>
                </a:solidFill>
                <a:latin typeface="Questrial"/>
                <a:ea typeface="Questrial"/>
                <a:cs typeface="Questrial"/>
                <a:sym typeface="Questrial"/>
              </a:rPr>
              <a:t>The goal is to optimize the model by selecting the best value of k (number of neighbors) and the appropriate distance metric through GridSearchCV. </a:t>
            </a:r>
          </a:p>
          <a:p>
            <a:pPr algn="just" marL="734059" indent="-367030" lvl="1">
              <a:lnSpc>
                <a:spcPts val="4759"/>
              </a:lnSpc>
              <a:buFont typeface="Arial"/>
              <a:buChar char="•"/>
            </a:pPr>
            <a:r>
              <a:rPr lang="en-US" sz="3399">
                <a:solidFill>
                  <a:srgbClr val="000000"/>
                </a:solidFill>
                <a:latin typeface="Questrial"/>
                <a:ea typeface="Questrial"/>
                <a:cs typeface="Questrial"/>
                <a:sym typeface="Questrial"/>
              </a:rPr>
              <a:t>By defining a parameter grid, which includes different values of k and metrics (such as Euclidean, Manhattan, and Cosine distances), a cross-validated search is performed to identify the parameter combination that minimizes the mean squared error (MSE). </a:t>
            </a:r>
          </a:p>
          <a:p>
            <a:pPr algn="just" marL="734059" indent="-367030" lvl="1">
              <a:lnSpc>
                <a:spcPts val="4759"/>
              </a:lnSpc>
              <a:buFont typeface="Arial"/>
              <a:buChar char="•"/>
            </a:pPr>
            <a:r>
              <a:rPr lang="en-US" sz="3399">
                <a:solidFill>
                  <a:srgbClr val="000000"/>
                </a:solidFill>
                <a:latin typeface="Questrial"/>
                <a:ea typeface="Questrial"/>
                <a:cs typeface="Questrial"/>
                <a:sym typeface="Questrial"/>
              </a:rPr>
              <a:t>The result is a model that balances sensitivity to local data patterns without overfitting or underfitting, ensuring accurate predictions of soil organic matter.</a:t>
            </a:r>
          </a:p>
        </p:txBody>
      </p:sp>
      <p:sp>
        <p:nvSpPr>
          <p:cNvPr name="TextBox 3" id="3"/>
          <p:cNvSpPr txBox="true"/>
          <p:nvPr/>
        </p:nvSpPr>
        <p:spPr>
          <a:xfrm rot="0">
            <a:off x="227194" y="-161925"/>
            <a:ext cx="5742286" cy="1449060"/>
          </a:xfrm>
          <a:prstGeom prst="rect">
            <a:avLst/>
          </a:prstGeom>
        </p:spPr>
        <p:txBody>
          <a:bodyPr anchor="t" rtlCol="false" tIns="0" lIns="0" bIns="0" rIns="0">
            <a:spAutoFit/>
          </a:bodyPr>
          <a:lstStyle/>
          <a:p>
            <a:pPr algn="ctr">
              <a:lnSpc>
                <a:spcPts val="10780"/>
              </a:lnSpc>
            </a:pPr>
            <a:r>
              <a:rPr lang="en-US" sz="7700" b="true">
                <a:solidFill>
                  <a:srgbClr val="38522F"/>
                </a:solidFill>
                <a:latin typeface="Thicker Bold"/>
                <a:ea typeface="Thicker Bold"/>
                <a:cs typeface="Thicker Bold"/>
                <a:sym typeface="Thicker Bold"/>
              </a:rPr>
              <a:t>PROCEDURE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EEE0"/>
        </a:solidFill>
      </p:bgPr>
    </p:bg>
    <p:spTree>
      <p:nvGrpSpPr>
        <p:cNvPr id="1" name=""/>
        <p:cNvGrpSpPr/>
        <p:nvPr/>
      </p:nvGrpSpPr>
      <p:grpSpPr>
        <a:xfrm>
          <a:off x="0" y="0"/>
          <a:ext cx="0" cy="0"/>
          <a:chOff x="0" y="0"/>
          <a:chExt cx="0" cy="0"/>
        </a:xfrm>
      </p:grpSpPr>
      <p:sp>
        <p:nvSpPr>
          <p:cNvPr name="Freeform 2" id="2"/>
          <p:cNvSpPr/>
          <p:nvPr/>
        </p:nvSpPr>
        <p:spPr>
          <a:xfrm flipH="false" flipV="false" rot="0">
            <a:off x="3493371" y="780872"/>
            <a:ext cx="11301259" cy="2458024"/>
          </a:xfrm>
          <a:custGeom>
            <a:avLst/>
            <a:gdLst/>
            <a:ahLst/>
            <a:cxnLst/>
            <a:rect r="r" b="b" t="t" l="l"/>
            <a:pathLst>
              <a:path h="2458024" w="11301259">
                <a:moveTo>
                  <a:pt x="0" y="0"/>
                </a:moveTo>
                <a:lnTo>
                  <a:pt x="11301258" y="0"/>
                </a:lnTo>
                <a:lnTo>
                  <a:pt x="11301258" y="2458024"/>
                </a:lnTo>
                <a:lnTo>
                  <a:pt x="0" y="2458024"/>
                </a:lnTo>
                <a:lnTo>
                  <a:pt x="0" y="0"/>
                </a:lnTo>
                <a:close/>
              </a:path>
            </a:pathLst>
          </a:custGeom>
          <a:blipFill>
            <a:blip r:embed="rId2"/>
            <a:stretch>
              <a:fillRect l="0" t="0" r="0" b="0"/>
            </a:stretch>
          </a:blipFill>
        </p:spPr>
      </p:sp>
      <p:sp>
        <p:nvSpPr>
          <p:cNvPr name="Freeform 3" id="3"/>
          <p:cNvSpPr/>
          <p:nvPr/>
        </p:nvSpPr>
        <p:spPr>
          <a:xfrm flipH="false" flipV="false" rot="0">
            <a:off x="3493371" y="3675976"/>
            <a:ext cx="11117531" cy="5087430"/>
          </a:xfrm>
          <a:custGeom>
            <a:avLst/>
            <a:gdLst/>
            <a:ahLst/>
            <a:cxnLst/>
            <a:rect r="r" b="b" t="t" l="l"/>
            <a:pathLst>
              <a:path h="5087430" w="11117531">
                <a:moveTo>
                  <a:pt x="0" y="0"/>
                </a:moveTo>
                <a:lnTo>
                  <a:pt x="11117531" y="0"/>
                </a:lnTo>
                <a:lnTo>
                  <a:pt x="11117531" y="5087430"/>
                </a:lnTo>
                <a:lnTo>
                  <a:pt x="0" y="5087430"/>
                </a:lnTo>
                <a:lnTo>
                  <a:pt x="0" y="0"/>
                </a:lnTo>
                <a:close/>
              </a:path>
            </a:pathLst>
          </a:custGeom>
          <a:blipFill>
            <a:blip r:embed="rId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EEE0"/>
        </a:solidFill>
      </p:bgPr>
    </p:bg>
    <p:spTree>
      <p:nvGrpSpPr>
        <p:cNvPr id="1" name=""/>
        <p:cNvGrpSpPr/>
        <p:nvPr/>
      </p:nvGrpSpPr>
      <p:grpSpPr>
        <a:xfrm>
          <a:off x="0" y="0"/>
          <a:ext cx="0" cy="0"/>
          <a:chOff x="0" y="0"/>
          <a:chExt cx="0" cy="0"/>
        </a:xfrm>
      </p:grpSpPr>
      <p:sp>
        <p:nvSpPr>
          <p:cNvPr name="Freeform 2" id="2"/>
          <p:cNvSpPr/>
          <p:nvPr/>
        </p:nvSpPr>
        <p:spPr>
          <a:xfrm flipH="false" flipV="false" rot="0">
            <a:off x="376336" y="1920305"/>
            <a:ext cx="8767664" cy="5563593"/>
          </a:xfrm>
          <a:custGeom>
            <a:avLst/>
            <a:gdLst/>
            <a:ahLst/>
            <a:cxnLst/>
            <a:rect r="r" b="b" t="t" l="l"/>
            <a:pathLst>
              <a:path h="5563593" w="8767664">
                <a:moveTo>
                  <a:pt x="0" y="0"/>
                </a:moveTo>
                <a:lnTo>
                  <a:pt x="8767664" y="0"/>
                </a:lnTo>
                <a:lnTo>
                  <a:pt x="8767664" y="5563594"/>
                </a:lnTo>
                <a:lnTo>
                  <a:pt x="0" y="5563594"/>
                </a:lnTo>
                <a:lnTo>
                  <a:pt x="0" y="0"/>
                </a:lnTo>
                <a:close/>
              </a:path>
            </a:pathLst>
          </a:custGeom>
          <a:blipFill>
            <a:blip r:embed="rId2"/>
            <a:stretch>
              <a:fillRect l="-3991" t="0" r="-6606" b="0"/>
            </a:stretch>
          </a:blipFill>
        </p:spPr>
      </p:sp>
      <p:sp>
        <p:nvSpPr>
          <p:cNvPr name="Freeform 3" id="3"/>
          <p:cNvSpPr/>
          <p:nvPr/>
        </p:nvSpPr>
        <p:spPr>
          <a:xfrm flipH="false" flipV="false" rot="0">
            <a:off x="9507407" y="1920305"/>
            <a:ext cx="8526580" cy="5563593"/>
          </a:xfrm>
          <a:custGeom>
            <a:avLst/>
            <a:gdLst/>
            <a:ahLst/>
            <a:cxnLst/>
            <a:rect r="r" b="b" t="t" l="l"/>
            <a:pathLst>
              <a:path h="5563593" w="8526580">
                <a:moveTo>
                  <a:pt x="0" y="0"/>
                </a:moveTo>
                <a:lnTo>
                  <a:pt x="8526580" y="0"/>
                </a:lnTo>
                <a:lnTo>
                  <a:pt x="8526580" y="5563594"/>
                </a:lnTo>
                <a:lnTo>
                  <a:pt x="0" y="5563594"/>
                </a:lnTo>
                <a:lnTo>
                  <a:pt x="0" y="0"/>
                </a:lnTo>
                <a:close/>
              </a:path>
            </a:pathLst>
          </a:custGeom>
          <a:blipFill>
            <a:blip r:embed="rId3"/>
            <a:stretch>
              <a:fillRect l="0" t="0" r="0" b="0"/>
            </a:stretch>
          </a:blipFill>
        </p:spPr>
      </p:sp>
      <p:sp>
        <p:nvSpPr>
          <p:cNvPr name="TextBox 4" id="4"/>
          <p:cNvSpPr txBox="true"/>
          <p:nvPr/>
        </p:nvSpPr>
        <p:spPr>
          <a:xfrm rot="0">
            <a:off x="2629662" y="283851"/>
            <a:ext cx="13755489" cy="1337298"/>
          </a:xfrm>
          <a:prstGeom prst="rect">
            <a:avLst/>
          </a:prstGeom>
        </p:spPr>
        <p:txBody>
          <a:bodyPr anchor="t" rtlCol="false" tIns="0" lIns="0" bIns="0" rIns="0">
            <a:spAutoFit/>
          </a:bodyPr>
          <a:lstStyle/>
          <a:p>
            <a:pPr algn="ctr">
              <a:lnSpc>
                <a:spcPts val="9940"/>
              </a:lnSpc>
            </a:pPr>
            <a:r>
              <a:rPr lang="en-US" sz="7100" b="true">
                <a:solidFill>
                  <a:srgbClr val="38522F"/>
                </a:solidFill>
                <a:latin typeface="Thicker Bold"/>
                <a:ea typeface="Thicker Bold"/>
                <a:cs typeface="Thicker Bold"/>
                <a:sym typeface="Thicker Bold"/>
              </a:rPr>
              <a:t>ACTUAL AND PREDICTED VALUES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EEE0"/>
        </a:solidFill>
      </p:bgPr>
    </p:bg>
    <p:spTree>
      <p:nvGrpSpPr>
        <p:cNvPr id="1" name=""/>
        <p:cNvGrpSpPr/>
        <p:nvPr/>
      </p:nvGrpSpPr>
      <p:grpSpPr>
        <a:xfrm>
          <a:off x="0" y="0"/>
          <a:ext cx="0" cy="0"/>
          <a:chOff x="0" y="0"/>
          <a:chExt cx="0" cy="0"/>
        </a:xfrm>
      </p:grpSpPr>
      <p:grpSp>
        <p:nvGrpSpPr>
          <p:cNvPr name="Group 2" id="2"/>
          <p:cNvGrpSpPr/>
          <p:nvPr/>
        </p:nvGrpSpPr>
        <p:grpSpPr>
          <a:xfrm rot="0">
            <a:off x="3849969" y="364774"/>
            <a:ext cx="12527249" cy="1671538"/>
            <a:chOff x="0" y="0"/>
            <a:chExt cx="3299358" cy="440241"/>
          </a:xfrm>
        </p:grpSpPr>
        <p:sp>
          <p:nvSpPr>
            <p:cNvPr name="Freeform 3" id="3"/>
            <p:cNvSpPr/>
            <p:nvPr/>
          </p:nvSpPr>
          <p:spPr>
            <a:xfrm flipH="false" flipV="false" rot="0">
              <a:off x="0" y="0"/>
              <a:ext cx="3299358" cy="440241"/>
            </a:xfrm>
            <a:custGeom>
              <a:avLst/>
              <a:gdLst/>
              <a:ahLst/>
              <a:cxnLst/>
              <a:rect r="r" b="b" t="t" l="l"/>
              <a:pathLst>
                <a:path h="440241" w="3299358">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name="TextBox 4" id="4"/>
            <p:cNvSpPr txBox="true"/>
            <p:nvPr/>
          </p:nvSpPr>
          <p:spPr>
            <a:xfrm>
              <a:off x="0" y="-28575"/>
              <a:ext cx="3299358" cy="468816"/>
            </a:xfrm>
            <a:prstGeom prst="rect">
              <a:avLst/>
            </a:prstGeom>
          </p:spPr>
          <p:txBody>
            <a:bodyPr anchor="ctr" rtlCol="false" tIns="50800" lIns="50800" bIns="50800" rIns="50800"/>
            <a:lstStyle/>
            <a:p>
              <a:pPr algn="ctr">
                <a:lnSpc>
                  <a:spcPts val="2095"/>
                </a:lnSpc>
              </a:pPr>
            </a:p>
          </p:txBody>
        </p:sp>
      </p:grpSp>
      <p:grpSp>
        <p:nvGrpSpPr>
          <p:cNvPr name="Group 5" id="5"/>
          <p:cNvGrpSpPr/>
          <p:nvPr/>
        </p:nvGrpSpPr>
        <p:grpSpPr>
          <a:xfrm rot="0">
            <a:off x="-3845137" y="1028700"/>
            <a:ext cx="8229600" cy="82296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38888" r="0" b="-38888"/>
              </a:stretch>
            </a:blipFill>
          </p:spPr>
        </p:sp>
      </p:grpSp>
      <p:sp>
        <p:nvSpPr>
          <p:cNvPr name="TextBox 7" id="7"/>
          <p:cNvSpPr txBox="true"/>
          <p:nvPr/>
        </p:nvSpPr>
        <p:spPr>
          <a:xfrm rot="0">
            <a:off x="3461775" y="628237"/>
            <a:ext cx="12260209" cy="1020788"/>
          </a:xfrm>
          <a:prstGeom prst="rect">
            <a:avLst/>
          </a:prstGeom>
        </p:spPr>
        <p:txBody>
          <a:bodyPr anchor="t" rtlCol="false" tIns="0" lIns="0" bIns="0" rIns="0">
            <a:spAutoFit/>
          </a:bodyPr>
          <a:lstStyle/>
          <a:p>
            <a:pPr algn="r">
              <a:lnSpc>
                <a:spcPts val="8311"/>
              </a:lnSpc>
            </a:pPr>
            <a:r>
              <a:rPr lang="en-US" sz="5936">
                <a:solidFill>
                  <a:srgbClr val="2C4A24"/>
                </a:solidFill>
                <a:latin typeface="Thicker"/>
                <a:ea typeface="Thicker"/>
                <a:cs typeface="Thicker"/>
                <a:sym typeface="Thicker"/>
              </a:rPr>
              <a:t>RONDOM FOREST REGRESSOR</a:t>
            </a:r>
          </a:p>
        </p:txBody>
      </p:sp>
      <p:sp>
        <p:nvSpPr>
          <p:cNvPr name="TextBox 8" id="8"/>
          <p:cNvSpPr txBox="true"/>
          <p:nvPr/>
        </p:nvSpPr>
        <p:spPr>
          <a:xfrm rot="0">
            <a:off x="4384463" y="1960113"/>
            <a:ext cx="12372546" cy="7749390"/>
          </a:xfrm>
          <a:prstGeom prst="rect">
            <a:avLst/>
          </a:prstGeom>
        </p:spPr>
        <p:txBody>
          <a:bodyPr anchor="t" rtlCol="false" tIns="0" lIns="0" bIns="0" rIns="0">
            <a:spAutoFit/>
          </a:bodyPr>
          <a:lstStyle/>
          <a:p>
            <a:pPr algn="just">
              <a:lnSpc>
                <a:spcPts val="4403"/>
              </a:lnSpc>
            </a:pPr>
            <a:r>
              <a:rPr lang="en-US" sz="3145">
                <a:solidFill>
                  <a:srgbClr val="2C4A24"/>
                </a:solidFill>
                <a:latin typeface="Questrial"/>
                <a:ea typeface="Questrial"/>
                <a:cs typeface="Questrial"/>
                <a:sym typeface="Questrial"/>
              </a:rPr>
              <a:t>When monitoring land surface information using remote sensing, RF is an algorithm that can quantitatively analyze ground-based information. RF, which integrates the advantages of a decision tree and bagging set, introduces randomly selected features into model training [54]. Using RF to train the models not only effectively avoids overfitting, but also restrains the negative effects of noise. This improves the accuracy and stability of model classification and prediction. In addition, RF is able to process and analyze high-dimensional information features, and statistically analyze the importance of multi-dimensional features, which is conducive to the comprehensive use of the hyperspectral characteristics of ground?based objects. Since the number of decision trees has a great influence on a model, the number of decision trees was set as 100 in this study to guarantee the stability of each model</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5EEE0"/>
        </a:solidFill>
      </p:bgPr>
    </p:bg>
    <p:spTree>
      <p:nvGrpSpPr>
        <p:cNvPr id="1" name=""/>
        <p:cNvGrpSpPr/>
        <p:nvPr/>
      </p:nvGrpSpPr>
      <p:grpSpPr>
        <a:xfrm>
          <a:off x="0" y="0"/>
          <a:ext cx="0" cy="0"/>
          <a:chOff x="0" y="0"/>
          <a:chExt cx="0" cy="0"/>
        </a:xfrm>
      </p:grpSpPr>
      <p:sp>
        <p:nvSpPr>
          <p:cNvPr name="TextBox 2" id="2"/>
          <p:cNvSpPr txBox="true"/>
          <p:nvPr/>
        </p:nvSpPr>
        <p:spPr>
          <a:xfrm rot="0">
            <a:off x="888867" y="633106"/>
            <a:ext cx="16510266" cy="8982688"/>
          </a:xfrm>
          <a:prstGeom prst="rect">
            <a:avLst/>
          </a:prstGeom>
        </p:spPr>
        <p:txBody>
          <a:bodyPr anchor="t" rtlCol="false" tIns="0" lIns="0" bIns="0" rIns="0">
            <a:spAutoFit/>
          </a:bodyPr>
          <a:lstStyle/>
          <a:p>
            <a:pPr algn="just">
              <a:lnSpc>
                <a:spcPts val="3794"/>
              </a:lnSpc>
            </a:pPr>
            <a:r>
              <a:rPr lang="en-US" sz="2710">
                <a:solidFill>
                  <a:srgbClr val="000000"/>
                </a:solidFill>
                <a:latin typeface="TT Hoves"/>
                <a:ea typeface="TT Hoves"/>
                <a:cs typeface="TT Hoves"/>
                <a:sym typeface="TT Hoves"/>
              </a:rPr>
              <a:t>RANDOM FOREST IS AN ENSEMBLE LEARNING METHOD PRIMARILY USED FOR REGRESSION AND CLASSIFICATION TASKS. IT BUILDS MULTIPLE DECISION TREES DURING TRAINING AND OUTPUTS THE AVERAGE OF THE PREDICTIONS FROM THESE TREES (IN THE CASE OF REGRESSION). IT IS A POWERFUL AND FLEXIBLE MODEL THAT WORKS WELL IN VARIOUS SCENARIOS, ESPECIALLY WHEN THE RELATIONSHIP BETWEEN FEATURES AND THE TARGET VARIABLE IS COMPLEX AND NON-LINEAR</a:t>
            </a:r>
          </a:p>
          <a:p>
            <a:pPr algn="just">
              <a:lnSpc>
                <a:spcPts val="3794"/>
              </a:lnSpc>
            </a:pPr>
          </a:p>
          <a:p>
            <a:pPr algn="just">
              <a:lnSpc>
                <a:spcPts val="3794"/>
              </a:lnSpc>
            </a:pPr>
            <a:r>
              <a:rPr lang="en-US" b="true" sz="2710">
                <a:solidFill>
                  <a:srgbClr val="2C4A24"/>
                </a:solidFill>
                <a:latin typeface="TT Hoves Bold"/>
                <a:ea typeface="TT Hoves Bold"/>
                <a:cs typeface="TT Hoves Bold"/>
                <a:sym typeface="TT Hoves Bold"/>
              </a:rPr>
              <a:t>KEY CONCEPTS OF RANDOM FOREST REGRESSOR</a:t>
            </a:r>
          </a:p>
          <a:p>
            <a:pPr algn="just" marL="585186" indent="-292593" lvl="1">
              <a:lnSpc>
                <a:spcPts val="3794"/>
              </a:lnSpc>
              <a:buFont typeface="Arial"/>
              <a:buChar char="•"/>
            </a:pPr>
            <a:r>
              <a:rPr lang="en-US" b="true" sz="2710">
                <a:solidFill>
                  <a:srgbClr val="1F2C17"/>
                </a:solidFill>
                <a:latin typeface="TT Hoves Bold"/>
                <a:ea typeface="TT Hoves Bold"/>
                <a:cs typeface="TT Hoves Bold"/>
                <a:sym typeface="TT Hoves Bold"/>
              </a:rPr>
              <a:t>DECISION TREES</a:t>
            </a:r>
            <a:r>
              <a:rPr lang="en-US" sz="2710">
                <a:solidFill>
                  <a:srgbClr val="000000"/>
                </a:solidFill>
                <a:latin typeface="TT Hoves"/>
                <a:ea typeface="TT Hoves"/>
                <a:cs typeface="TT Hoves"/>
                <a:sym typeface="TT Hoves"/>
              </a:rPr>
              <a:t>: EACH DECISION TREE IS CONSTRUCTED BY RECURSIVELY SPLITTING THE DATASET INTO SUBSETS BASED ON FEATURE VALUES THAT MAXIMIZE THE VARIANCE REDUCTION AT EACH NODE (FOR REGRESSION). DECISION TREES, HOWEVER, TEND TO OVERFIT THE DATA.</a:t>
            </a:r>
          </a:p>
          <a:p>
            <a:pPr algn="just" marL="585186" indent="-292593" lvl="1">
              <a:lnSpc>
                <a:spcPts val="3794"/>
              </a:lnSpc>
              <a:buFont typeface="Arial"/>
              <a:buChar char="•"/>
            </a:pPr>
            <a:r>
              <a:rPr lang="en-US" b="true" sz="2710">
                <a:solidFill>
                  <a:srgbClr val="2C4A24"/>
                </a:solidFill>
                <a:latin typeface="TT Hoves Bold"/>
                <a:ea typeface="TT Hoves Bold"/>
                <a:cs typeface="TT Hoves Bold"/>
                <a:sym typeface="TT Hoves Bold"/>
              </a:rPr>
              <a:t>BAGGING</a:t>
            </a:r>
            <a:r>
              <a:rPr lang="en-US" sz="2710">
                <a:solidFill>
                  <a:srgbClr val="000000"/>
                </a:solidFill>
                <a:latin typeface="TT Hoves"/>
                <a:ea typeface="TT Hoves"/>
                <a:cs typeface="TT Hoves"/>
                <a:sym typeface="TT Hoves"/>
              </a:rPr>
              <a:t> (BOOTSTRAP AGGREGATING): RANDOM FOREST IMPROVES THE DECISION TREE'S PERFORMANCE THROUGH BAGGING, WHERE MULTIPLE TREES ARE BUILT ON RANDOM SUBSETS OF THE DATA, AND THE FINAL PREDICTION IS THE AVERAGE OF ALL THE TREES' PREDICTIONS. THIS REDUCES OVERFITTING AND INCREASES THE MODEL’S GENERALIZATION ABILITY.</a:t>
            </a:r>
          </a:p>
          <a:p>
            <a:pPr algn="just" marL="585186" indent="-292593" lvl="1">
              <a:lnSpc>
                <a:spcPts val="3794"/>
              </a:lnSpc>
              <a:buFont typeface="Arial"/>
              <a:buChar char="•"/>
            </a:pPr>
            <a:r>
              <a:rPr lang="en-US" b="true" sz="2710">
                <a:solidFill>
                  <a:srgbClr val="2C4A24"/>
                </a:solidFill>
                <a:latin typeface="TT Hoves Bold"/>
                <a:ea typeface="TT Hoves Bold"/>
                <a:cs typeface="TT Hoves Bold"/>
                <a:sym typeface="TT Hoves Bold"/>
              </a:rPr>
              <a:t>FEATURE SAMPLING</a:t>
            </a:r>
            <a:r>
              <a:rPr lang="en-US" sz="2710">
                <a:solidFill>
                  <a:srgbClr val="000000"/>
                </a:solidFill>
                <a:latin typeface="TT Hoves"/>
                <a:ea typeface="TT Hoves"/>
                <a:cs typeface="TT Hoves"/>
                <a:sym typeface="TT Hoves"/>
              </a:rPr>
              <a:t>: IN ADDITION TO BAGGING, RANDOM FOREST INTRODUCES ANOTHER LAYER OF RANDOMNESS BY SELECTING A RANDOM SUBSET OF FEATURES AT EACH SPLIT IN THE TREE CONSTRUCTION PROCESS. THIS PREVENTS ANY SINGLE FEATURE FROM DOMINATING THE MODEL AND ENHANCES DIVERSITY AMONG THE TREES.</a:t>
            </a:r>
          </a:p>
          <a:p>
            <a:pPr algn="just">
              <a:lnSpc>
                <a:spcPts val="3794"/>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5EEE0"/>
        </a:solidFill>
      </p:bgPr>
    </p:bg>
    <p:spTree>
      <p:nvGrpSpPr>
        <p:cNvPr id="1" name=""/>
        <p:cNvGrpSpPr/>
        <p:nvPr/>
      </p:nvGrpSpPr>
      <p:grpSpPr>
        <a:xfrm>
          <a:off x="0" y="0"/>
          <a:ext cx="0" cy="0"/>
          <a:chOff x="0" y="0"/>
          <a:chExt cx="0" cy="0"/>
        </a:xfrm>
      </p:grpSpPr>
      <p:sp>
        <p:nvSpPr>
          <p:cNvPr name="TextBox 2" id="2"/>
          <p:cNvSpPr txBox="true"/>
          <p:nvPr/>
        </p:nvSpPr>
        <p:spPr>
          <a:xfrm rot="0">
            <a:off x="1028700" y="728407"/>
            <a:ext cx="16015710" cy="8529893"/>
          </a:xfrm>
          <a:prstGeom prst="rect">
            <a:avLst/>
          </a:prstGeom>
        </p:spPr>
        <p:txBody>
          <a:bodyPr anchor="t" rtlCol="false" tIns="0" lIns="0" bIns="0" rIns="0">
            <a:spAutoFit/>
          </a:bodyPr>
          <a:lstStyle/>
          <a:p>
            <a:pPr algn="just" marL="617072" indent="-308536" lvl="1">
              <a:lnSpc>
                <a:spcPts val="4001"/>
              </a:lnSpc>
              <a:buFont typeface="Arial"/>
              <a:buChar char="•"/>
            </a:pPr>
            <a:r>
              <a:rPr lang="en-US" b="true" sz="2858">
                <a:solidFill>
                  <a:srgbClr val="2C4A24"/>
                </a:solidFill>
                <a:latin typeface="TT Hoves Bold"/>
                <a:ea typeface="TT Hoves Bold"/>
                <a:cs typeface="TT Hoves Bold"/>
                <a:sym typeface="TT Hoves Bold"/>
              </a:rPr>
              <a:t>DATA PREPROCESSING FOR RANDOM FOREST:</a:t>
            </a:r>
            <a:r>
              <a:rPr lang="en-US" sz="2858">
                <a:solidFill>
                  <a:srgbClr val="000000"/>
                </a:solidFill>
                <a:latin typeface="TT Hoves"/>
                <a:ea typeface="TT Hoves"/>
                <a:cs typeface="TT Hoves"/>
                <a:sym typeface="TT Hoves"/>
              </a:rPr>
              <a:t> </a:t>
            </a:r>
            <a:r>
              <a:rPr lang="en-US" sz="2858">
                <a:solidFill>
                  <a:srgbClr val="000000"/>
                </a:solidFill>
                <a:latin typeface="TT Hoves"/>
                <a:ea typeface="TT Hoves"/>
                <a:cs typeface="TT Hoves"/>
                <a:sym typeface="TT Hoves"/>
              </a:rPr>
              <a:t>For optimal performance, data preprocessing is critical. In this case, we will use MinMaxScaler to normalize the feature set. Normalization helps in scaling the feature values within a specific range, typically [0, 1].</a:t>
            </a:r>
          </a:p>
          <a:p>
            <a:pPr algn="just" marL="617072" indent="-308536" lvl="1">
              <a:lnSpc>
                <a:spcPts val="4001"/>
              </a:lnSpc>
              <a:buFont typeface="Arial"/>
              <a:buChar char="•"/>
            </a:pPr>
            <a:r>
              <a:rPr lang="en-US" b="true" sz="2858">
                <a:solidFill>
                  <a:srgbClr val="2C4A24"/>
                </a:solidFill>
                <a:latin typeface="TT Hoves Bold"/>
                <a:ea typeface="TT Hoves Bold"/>
                <a:cs typeface="TT Hoves Bold"/>
                <a:sym typeface="TT Hoves Bold"/>
              </a:rPr>
              <a:t>HYPERPARAMETER TUNING FOR RANDOM FOREST: </a:t>
            </a:r>
            <a:r>
              <a:rPr lang="en-US" sz="2858">
                <a:solidFill>
                  <a:srgbClr val="000000"/>
                </a:solidFill>
                <a:latin typeface="TT Hoves"/>
                <a:ea typeface="TT Hoves"/>
                <a:cs typeface="TT Hoves"/>
                <a:sym typeface="TT Hoves"/>
              </a:rPr>
              <a:t>THE PERFORMANCE OF RANDOM FOREST CAN BE IMPROVED BY TUNING ITS HYPERPARAMETERS. SOME KEY HYPERPARAMETERS INCLUDE:</a:t>
            </a:r>
          </a:p>
          <a:p>
            <a:pPr algn="just" marL="1234144" indent="-411381" lvl="2">
              <a:lnSpc>
                <a:spcPts val="4001"/>
              </a:lnSpc>
              <a:buFont typeface="Arial"/>
              <a:buChar char="⚬"/>
            </a:pPr>
            <a:r>
              <a:rPr lang="en-US" sz="2858">
                <a:solidFill>
                  <a:srgbClr val="000000"/>
                </a:solidFill>
                <a:latin typeface="TT Hoves"/>
                <a:ea typeface="TT Hoves"/>
                <a:cs typeface="TT Hoves"/>
                <a:sym typeface="TT Hoves"/>
              </a:rPr>
              <a:t>N_ESTIMATORS: THE NUMBER OF TREES IN THE FOREST. INCREASING THIS TYPICALLY IMPROVES PERFORMANCE BUT ALSO INCREASES COMPUTATIONAL COST.</a:t>
            </a:r>
          </a:p>
          <a:p>
            <a:pPr algn="just" marL="1234144" indent="-411381" lvl="2">
              <a:lnSpc>
                <a:spcPts val="4001"/>
              </a:lnSpc>
              <a:buFont typeface="Arial"/>
              <a:buChar char="⚬"/>
            </a:pPr>
            <a:r>
              <a:rPr lang="en-US" sz="2858">
                <a:solidFill>
                  <a:srgbClr val="000000"/>
                </a:solidFill>
                <a:latin typeface="TT Hoves"/>
                <a:ea typeface="TT Hoves"/>
                <a:cs typeface="TT Hoves"/>
                <a:sym typeface="TT Hoves"/>
              </a:rPr>
              <a:t>MAX_DEPTH: THE MAXIMUM DEPTH OF EACH TREE. LIMITING DEPTH HELPS PREVENT OVERFITTING.</a:t>
            </a:r>
          </a:p>
          <a:p>
            <a:pPr algn="just" marL="1234144" indent="-411381" lvl="2">
              <a:lnSpc>
                <a:spcPts val="4001"/>
              </a:lnSpc>
              <a:buFont typeface="Arial"/>
              <a:buChar char="⚬"/>
            </a:pPr>
            <a:r>
              <a:rPr lang="en-US" sz="2858">
                <a:solidFill>
                  <a:srgbClr val="000000"/>
                </a:solidFill>
                <a:latin typeface="TT Hoves"/>
                <a:ea typeface="TT Hoves"/>
                <a:cs typeface="TT Hoves"/>
                <a:sym typeface="TT Hoves"/>
              </a:rPr>
              <a:t>MIN_SAMPLES_SPLIT: THE MINIMUM NUMBER OF SAMPLES REQUIRED TO SPLIT A NODE. HIGHER VALUES CAN PREVENT TREES FROM LEARNING OVERLY SPECIFIC PATTERNS IN THE DATA.</a:t>
            </a:r>
          </a:p>
          <a:p>
            <a:pPr algn="just" marL="617072" indent="-308536" lvl="1">
              <a:lnSpc>
                <a:spcPts val="4001"/>
              </a:lnSpc>
              <a:buFont typeface="Arial"/>
              <a:buChar char="•"/>
            </a:pPr>
            <a:r>
              <a:rPr lang="en-US" sz="2858">
                <a:solidFill>
                  <a:srgbClr val="000000"/>
                </a:solidFill>
                <a:latin typeface="TT Hoves"/>
                <a:ea typeface="TT Hoves"/>
                <a:cs typeface="TT Hoves"/>
                <a:sym typeface="TT Hoves"/>
              </a:rPr>
              <a:t>USING GRIDSEARCHCV HELPS FIND THE BEST COMBINATION OF THESE HYPERPARAMETERS BY EVALUATING DIFFERENT MODELS WITH CROSS-VALIDATION.</a:t>
            </a:r>
          </a:p>
          <a:p>
            <a:pPr algn="just">
              <a:lnSpc>
                <a:spcPts val="4001"/>
              </a:lnSpc>
            </a:pP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5EEE0"/>
        </a:solidFill>
      </p:bgPr>
    </p:bg>
    <p:spTree>
      <p:nvGrpSpPr>
        <p:cNvPr id="1" name=""/>
        <p:cNvGrpSpPr/>
        <p:nvPr/>
      </p:nvGrpSpPr>
      <p:grpSpPr>
        <a:xfrm>
          <a:off x="0" y="0"/>
          <a:ext cx="0" cy="0"/>
          <a:chOff x="0" y="0"/>
          <a:chExt cx="0" cy="0"/>
        </a:xfrm>
      </p:grpSpPr>
      <p:sp>
        <p:nvSpPr>
          <p:cNvPr name="TextBox 2" id="2"/>
          <p:cNvSpPr txBox="true"/>
          <p:nvPr/>
        </p:nvSpPr>
        <p:spPr>
          <a:xfrm rot="0">
            <a:off x="852461" y="612037"/>
            <a:ext cx="16406839" cy="8176205"/>
          </a:xfrm>
          <a:prstGeom prst="rect">
            <a:avLst/>
          </a:prstGeom>
        </p:spPr>
        <p:txBody>
          <a:bodyPr anchor="t" rtlCol="false" tIns="0" lIns="0" bIns="0" rIns="0">
            <a:spAutoFit/>
          </a:bodyPr>
          <a:lstStyle/>
          <a:p>
            <a:pPr algn="just" marL="631647" indent="-315824" lvl="1">
              <a:lnSpc>
                <a:spcPts val="4095"/>
              </a:lnSpc>
              <a:buFont typeface="Arial"/>
              <a:buChar char="•"/>
            </a:pPr>
            <a:r>
              <a:rPr lang="en-US" b="true" sz="2925">
                <a:solidFill>
                  <a:srgbClr val="2C4A24"/>
                </a:solidFill>
                <a:latin typeface="TT Hoves Bold"/>
                <a:ea typeface="TT Hoves Bold"/>
                <a:cs typeface="TT Hoves Bold"/>
                <a:sym typeface="TT Hoves Bold"/>
              </a:rPr>
              <a:t>FEATURE IMPORTANCE IN RANDOM FOREST: </a:t>
            </a:r>
            <a:r>
              <a:rPr lang="en-US" sz="2925">
                <a:solidFill>
                  <a:srgbClr val="000000"/>
                </a:solidFill>
                <a:latin typeface="TT Hoves"/>
                <a:ea typeface="TT Hoves"/>
                <a:cs typeface="TT Hoves"/>
                <a:sym typeface="TT Hoves"/>
              </a:rPr>
              <a:t>ONE OF THE SIGNIFICANT ADVANTAGES OF RANDOM FOREST IS THAT IT COMPUTES FEATURE IMPORTANCE. IT ESTIMATES HOW IMPORTANT EACH FEATURE IS FOR PREDICTING THE TARGET VARIABLE BY CALCULATING HOW MUCH EACH FEATURE REDUCES THE ERROR ACROSS ALL THE TREES.</a:t>
            </a:r>
          </a:p>
          <a:p>
            <a:pPr algn="just" marL="631647" indent="-315824" lvl="1">
              <a:lnSpc>
                <a:spcPts val="4095"/>
              </a:lnSpc>
              <a:buFont typeface="Arial"/>
              <a:buChar char="•"/>
            </a:pPr>
            <a:r>
              <a:rPr lang="en-US" b="true" sz="2925">
                <a:solidFill>
                  <a:srgbClr val="2C4A24"/>
                </a:solidFill>
                <a:latin typeface="TT Hoves Bold"/>
                <a:ea typeface="TT Hoves Bold"/>
                <a:cs typeface="TT Hoves Bold"/>
                <a:sym typeface="TT Hoves Bold"/>
              </a:rPr>
              <a:t>Model Training and Prediction:</a:t>
            </a:r>
            <a:r>
              <a:rPr lang="en-US" sz="2925">
                <a:solidFill>
                  <a:srgbClr val="000000"/>
                </a:solidFill>
                <a:latin typeface="TT Hoves"/>
                <a:ea typeface="TT Hoves"/>
                <a:cs typeface="TT Hoves"/>
                <a:sym typeface="TT Hoves"/>
              </a:rPr>
              <a:t> After identifying the best hyperparameters through GridSearchCV, the model is retrained on the full training dataset. Once trained, the model can be used to make predictions on the test set.</a:t>
            </a:r>
          </a:p>
          <a:p>
            <a:pPr algn="just">
              <a:lnSpc>
                <a:spcPts val="4095"/>
              </a:lnSpc>
            </a:pPr>
          </a:p>
          <a:p>
            <a:pPr algn="just" marL="631647" indent="-315824" lvl="1">
              <a:lnSpc>
                <a:spcPts val="4095"/>
              </a:lnSpc>
              <a:buFont typeface="Arial"/>
              <a:buChar char="•"/>
            </a:pPr>
            <a:r>
              <a:rPr lang="en-US" b="true" sz="2925">
                <a:solidFill>
                  <a:srgbClr val="2C4A24"/>
                </a:solidFill>
                <a:latin typeface="TT Hoves Bold"/>
                <a:ea typeface="TT Hoves Bold"/>
                <a:cs typeface="TT Hoves Bold"/>
                <a:sym typeface="TT Hoves Bold"/>
              </a:rPr>
              <a:t>EVALUATION METRICS:</a:t>
            </a:r>
            <a:r>
              <a:rPr lang="en-US" sz="2925">
                <a:solidFill>
                  <a:srgbClr val="000000"/>
                </a:solidFill>
                <a:latin typeface="TT Hoves"/>
                <a:ea typeface="TT Hoves"/>
                <a:cs typeface="TT Hoves"/>
                <a:sym typeface="TT Hoves"/>
              </a:rPr>
              <a:t> </a:t>
            </a:r>
            <a:r>
              <a:rPr lang="en-US" sz="2925">
                <a:solidFill>
                  <a:srgbClr val="000000"/>
                </a:solidFill>
                <a:latin typeface="TT Hoves"/>
                <a:ea typeface="TT Hoves"/>
                <a:cs typeface="TT Hoves"/>
                <a:sym typeface="TT Hoves"/>
              </a:rPr>
              <a:t>For regression tasks, the following evaluation metrics are commonly used:</a:t>
            </a:r>
          </a:p>
          <a:p>
            <a:pPr algn="just" marL="1263294" indent="-421098" lvl="2">
              <a:lnSpc>
                <a:spcPts val="4095"/>
              </a:lnSpc>
              <a:buFont typeface="Arial"/>
              <a:buChar char="⚬"/>
            </a:pPr>
            <a:r>
              <a:rPr lang="en-US" b="true" sz="2925">
                <a:solidFill>
                  <a:srgbClr val="2C4A24"/>
                </a:solidFill>
                <a:latin typeface="TT Hoves Bold"/>
                <a:ea typeface="TT Hoves Bold"/>
                <a:cs typeface="TT Hoves Bold"/>
                <a:sym typeface="TT Hoves Bold"/>
              </a:rPr>
              <a:t>Mean Squared Error (MSE):</a:t>
            </a:r>
            <a:r>
              <a:rPr lang="en-US" sz="2925">
                <a:solidFill>
                  <a:srgbClr val="000000"/>
                </a:solidFill>
                <a:latin typeface="TT Hoves"/>
                <a:ea typeface="TT Hoves"/>
                <a:cs typeface="TT Hoves"/>
                <a:sym typeface="TT Hoves"/>
              </a:rPr>
              <a:t> Measures the average of the squares of the errors or deviations fr</a:t>
            </a:r>
            <a:r>
              <a:rPr lang="en-US" sz="2925">
                <a:solidFill>
                  <a:srgbClr val="000000"/>
                </a:solidFill>
                <a:latin typeface="TT Hoves"/>
                <a:ea typeface="TT Hoves"/>
                <a:cs typeface="TT Hoves"/>
                <a:sym typeface="TT Hoves"/>
              </a:rPr>
              <a:t>OM THE ACTUAL TARGET VALUES.</a:t>
            </a:r>
          </a:p>
          <a:p>
            <a:pPr algn="just" marL="1263294" indent="-421098" lvl="2">
              <a:lnSpc>
                <a:spcPts val="4095"/>
              </a:lnSpc>
              <a:buFont typeface="Arial"/>
              <a:buChar char="⚬"/>
            </a:pPr>
            <a:r>
              <a:rPr lang="en-US" b="true" sz="2925">
                <a:solidFill>
                  <a:srgbClr val="2C4A24"/>
                </a:solidFill>
                <a:latin typeface="TT Hoves Bold"/>
                <a:ea typeface="TT Hoves Bold"/>
                <a:cs typeface="TT Hoves Bold"/>
                <a:sym typeface="TT Hoves Bold"/>
              </a:rPr>
              <a:t>R-SQUARED (R²):</a:t>
            </a:r>
            <a:r>
              <a:rPr lang="en-US" sz="2925">
                <a:solidFill>
                  <a:srgbClr val="000000"/>
                </a:solidFill>
                <a:latin typeface="TT Hoves"/>
                <a:ea typeface="TT Hoves"/>
                <a:cs typeface="TT Hoves"/>
                <a:sym typeface="TT Hoves"/>
              </a:rPr>
              <a:t> MEASURES THE PROPORTION OF VARIANCE IN THE TARGET VARIABLE THAT IS PREDICTABLE FROM THE FEATURES. AN R² VALUE CLOSER TO 1 INDICATES BETTER PERFORMANCE.</a:t>
            </a:r>
          </a:p>
          <a:p>
            <a:pPr algn="just">
              <a:lnSpc>
                <a:spcPts val="4095"/>
              </a:lnSpc>
            </a:pP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5EEE0"/>
        </a:solidFill>
      </p:bgPr>
    </p:bg>
    <p:spTree>
      <p:nvGrpSpPr>
        <p:cNvPr id="1" name=""/>
        <p:cNvGrpSpPr/>
        <p:nvPr/>
      </p:nvGrpSpPr>
      <p:grpSpPr>
        <a:xfrm>
          <a:off x="0" y="0"/>
          <a:ext cx="0" cy="0"/>
          <a:chOff x="0" y="0"/>
          <a:chExt cx="0" cy="0"/>
        </a:xfrm>
      </p:grpSpPr>
      <p:sp>
        <p:nvSpPr>
          <p:cNvPr name="TextBox 2" id="2"/>
          <p:cNvSpPr txBox="true"/>
          <p:nvPr/>
        </p:nvSpPr>
        <p:spPr>
          <a:xfrm rot="0">
            <a:off x="727857" y="587558"/>
            <a:ext cx="16832286" cy="5997612"/>
          </a:xfrm>
          <a:prstGeom prst="rect">
            <a:avLst/>
          </a:prstGeom>
        </p:spPr>
        <p:txBody>
          <a:bodyPr anchor="t" rtlCol="false" tIns="0" lIns="0" bIns="0" rIns="0">
            <a:spAutoFit/>
          </a:bodyPr>
          <a:lstStyle/>
          <a:p>
            <a:pPr algn="just">
              <a:lnSpc>
                <a:spcPts val="4754"/>
              </a:lnSpc>
            </a:pPr>
            <a:r>
              <a:rPr lang="en-US" b="true" sz="3396">
                <a:solidFill>
                  <a:srgbClr val="2C4A24"/>
                </a:solidFill>
                <a:latin typeface="TT Hoves Bold"/>
                <a:ea typeface="TT Hoves Bold"/>
                <a:cs typeface="TT Hoves Bold"/>
                <a:sym typeface="TT Hoves Bold"/>
              </a:rPr>
              <a:t>CONCLUSION:</a:t>
            </a:r>
          </a:p>
          <a:p>
            <a:pPr algn="just">
              <a:lnSpc>
                <a:spcPts val="4754"/>
              </a:lnSpc>
              <a:spcBef>
                <a:spcPct val="0"/>
              </a:spcBef>
            </a:pPr>
            <a:r>
              <a:rPr lang="en-US" sz="3396">
                <a:solidFill>
                  <a:srgbClr val="000000"/>
                </a:solidFill>
                <a:latin typeface="TT Hoves"/>
                <a:ea typeface="TT Hoves"/>
                <a:cs typeface="TT Hoves"/>
                <a:sym typeface="TT Hoves"/>
              </a:rPr>
              <a:t>RANDOM FOREST IS A POWERFUL AND FLEXIBLE MODEL FOR REGRESSION TASKS. BY LEVERAGING AN ENSEMBLE OF DECISION TREES, IT REDUCES OVERFITTING, CAPTURES COMPLEX RELATIONSHIPS, AND PROVIDES USEFUL INSIGHTS INTO FEATURE IMPORTANCE. COMBINING MINMAXSCALER FOR DATA NORMALIZATION, GRIDSEARCHCV FOR HYPERPARAMETER TUNING, AND K-FOLD CROSS-VALIDATION FOR MODEL EVALUATION ENSURES THAT THE MODEL IS ROBUST AND GENERALIZES WELL TO NEW DATA. FINALLY, CALCULATING KEY EVALUATION METRICS LIKE MSE AND R-SQUARED HELPS ASSESS THE MODEL'S PERFORMANCE ON UNSEEN DATA.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5EEE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88630"/>
            <a:ext cx="11301259" cy="5820148"/>
          </a:xfrm>
          <a:custGeom>
            <a:avLst/>
            <a:gdLst/>
            <a:ahLst/>
            <a:cxnLst/>
            <a:rect r="r" b="b" t="t" l="l"/>
            <a:pathLst>
              <a:path h="5820148" w="11301259">
                <a:moveTo>
                  <a:pt x="0" y="0"/>
                </a:moveTo>
                <a:lnTo>
                  <a:pt x="11301259" y="0"/>
                </a:lnTo>
                <a:lnTo>
                  <a:pt x="11301259" y="5820149"/>
                </a:lnTo>
                <a:lnTo>
                  <a:pt x="0" y="5820149"/>
                </a:lnTo>
                <a:lnTo>
                  <a:pt x="0" y="0"/>
                </a:lnTo>
                <a:close/>
              </a:path>
            </a:pathLst>
          </a:custGeom>
          <a:blipFill>
            <a:blip r:embed="rId2"/>
            <a:stretch>
              <a:fillRect l="0" t="0" r="0" b="0"/>
            </a:stretch>
          </a:blipFill>
        </p:spPr>
      </p:sp>
      <p:sp>
        <p:nvSpPr>
          <p:cNvPr name="Freeform 3" id="3"/>
          <p:cNvSpPr/>
          <p:nvPr/>
        </p:nvSpPr>
        <p:spPr>
          <a:xfrm flipH="false" flipV="false" rot="0">
            <a:off x="12791745" y="1688630"/>
            <a:ext cx="5204369" cy="5820148"/>
          </a:xfrm>
          <a:custGeom>
            <a:avLst/>
            <a:gdLst/>
            <a:ahLst/>
            <a:cxnLst/>
            <a:rect r="r" b="b" t="t" l="l"/>
            <a:pathLst>
              <a:path h="5820148" w="5204369">
                <a:moveTo>
                  <a:pt x="0" y="0"/>
                </a:moveTo>
                <a:lnTo>
                  <a:pt x="5204369" y="0"/>
                </a:lnTo>
                <a:lnTo>
                  <a:pt x="5204369" y="5820149"/>
                </a:lnTo>
                <a:lnTo>
                  <a:pt x="0" y="5820149"/>
                </a:lnTo>
                <a:lnTo>
                  <a:pt x="0" y="0"/>
                </a:lnTo>
                <a:close/>
              </a:path>
            </a:pathLst>
          </a:custGeom>
          <a:blipFill>
            <a:blip r:embed="rId3"/>
            <a:stretch>
              <a:fillRect l="-3510" t="0" r="-3510" b="0"/>
            </a:stretch>
          </a:blipFill>
        </p:spPr>
      </p:sp>
      <p:grpSp>
        <p:nvGrpSpPr>
          <p:cNvPr name="Group 4" id="4"/>
          <p:cNvGrpSpPr/>
          <p:nvPr/>
        </p:nvGrpSpPr>
        <p:grpSpPr>
          <a:xfrm rot="0">
            <a:off x="3215670" y="0"/>
            <a:ext cx="12527249" cy="1438622"/>
            <a:chOff x="0" y="0"/>
            <a:chExt cx="3299358" cy="378896"/>
          </a:xfrm>
        </p:grpSpPr>
        <p:sp>
          <p:nvSpPr>
            <p:cNvPr name="Freeform 5" id="5"/>
            <p:cNvSpPr/>
            <p:nvPr/>
          </p:nvSpPr>
          <p:spPr>
            <a:xfrm flipH="false" flipV="false" rot="0">
              <a:off x="0" y="0"/>
              <a:ext cx="3299358" cy="378896"/>
            </a:xfrm>
            <a:custGeom>
              <a:avLst/>
              <a:gdLst/>
              <a:ahLst/>
              <a:cxnLst/>
              <a:rect r="r" b="b" t="t" l="l"/>
              <a:pathLst>
                <a:path h="378896" w="3299358">
                  <a:moveTo>
                    <a:pt x="61801" y="0"/>
                  </a:moveTo>
                  <a:lnTo>
                    <a:pt x="3237557" y="0"/>
                  </a:lnTo>
                  <a:cubicBezTo>
                    <a:pt x="3271689" y="0"/>
                    <a:pt x="3299358" y="27669"/>
                    <a:pt x="3299358" y="61801"/>
                  </a:cubicBezTo>
                  <a:lnTo>
                    <a:pt x="3299358" y="317096"/>
                  </a:lnTo>
                  <a:cubicBezTo>
                    <a:pt x="3299358" y="351227"/>
                    <a:pt x="3271689" y="378896"/>
                    <a:pt x="3237557" y="378896"/>
                  </a:cubicBezTo>
                  <a:lnTo>
                    <a:pt x="61801" y="378896"/>
                  </a:lnTo>
                  <a:cubicBezTo>
                    <a:pt x="27669" y="378896"/>
                    <a:pt x="0" y="351227"/>
                    <a:pt x="0" y="317096"/>
                  </a:cubicBezTo>
                  <a:lnTo>
                    <a:pt x="0" y="61801"/>
                  </a:lnTo>
                  <a:cubicBezTo>
                    <a:pt x="0" y="27669"/>
                    <a:pt x="27669" y="0"/>
                    <a:pt x="61801" y="0"/>
                  </a:cubicBezTo>
                  <a:close/>
                </a:path>
              </a:pathLst>
            </a:custGeom>
            <a:solidFill>
              <a:srgbClr val="A1BA9B"/>
            </a:solidFill>
          </p:spPr>
        </p:sp>
        <p:sp>
          <p:nvSpPr>
            <p:cNvPr name="TextBox 6" id="6"/>
            <p:cNvSpPr txBox="true"/>
            <p:nvPr/>
          </p:nvSpPr>
          <p:spPr>
            <a:xfrm>
              <a:off x="0" y="-28575"/>
              <a:ext cx="3299358" cy="407471"/>
            </a:xfrm>
            <a:prstGeom prst="rect">
              <a:avLst/>
            </a:prstGeom>
          </p:spPr>
          <p:txBody>
            <a:bodyPr anchor="ctr" rtlCol="false" tIns="50800" lIns="50800" bIns="50800" rIns="50800"/>
            <a:lstStyle/>
            <a:p>
              <a:pPr algn="ctr">
                <a:lnSpc>
                  <a:spcPts val="2095"/>
                </a:lnSpc>
              </a:pPr>
            </a:p>
          </p:txBody>
        </p:sp>
      </p:grpSp>
      <p:sp>
        <p:nvSpPr>
          <p:cNvPr name="TextBox 7" id="7"/>
          <p:cNvSpPr txBox="true"/>
          <p:nvPr/>
        </p:nvSpPr>
        <p:spPr>
          <a:xfrm rot="0">
            <a:off x="3832135" y="147216"/>
            <a:ext cx="11910784" cy="1020364"/>
          </a:xfrm>
          <a:prstGeom prst="rect">
            <a:avLst/>
          </a:prstGeom>
        </p:spPr>
        <p:txBody>
          <a:bodyPr anchor="t" rtlCol="false" tIns="0" lIns="0" bIns="0" rIns="0">
            <a:spAutoFit/>
          </a:bodyPr>
          <a:lstStyle/>
          <a:p>
            <a:pPr algn="ctr">
              <a:lnSpc>
                <a:spcPts val="8285"/>
              </a:lnSpc>
            </a:pPr>
            <a:r>
              <a:rPr lang="en-US" sz="5918">
                <a:solidFill>
                  <a:srgbClr val="2C4A24"/>
                </a:solidFill>
                <a:latin typeface="Thicker"/>
                <a:ea typeface="Thicker"/>
                <a:cs typeface="Thicker"/>
                <a:sym typeface="Thicker"/>
              </a:rPr>
              <a:t>FEATURE IMPORTANCE</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5EEE0"/>
        </a:solidFill>
      </p:bgPr>
    </p:bg>
    <p:spTree>
      <p:nvGrpSpPr>
        <p:cNvPr id="1" name=""/>
        <p:cNvGrpSpPr/>
        <p:nvPr/>
      </p:nvGrpSpPr>
      <p:grpSpPr>
        <a:xfrm>
          <a:off x="0" y="0"/>
          <a:ext cx="0" cy="0"/>
          <a:chOff x="0" y="0"/>
          <a:chExt cx="0" cy="0"/>
        </a:xfrm>
      </p:grpSpPr>
      <p:grpSp>
        <p:nvGrpSpPr>
          <p:cNvPr name="Group 2" id="2"/>
          <p:cNvGrpSpPr/>
          <p:nvPr/>
        </p:nvGrpSpPr>
        <p:grpSpPr>
          <a:xfrm rot="0">
            <a:off x="-990059" y="192931"/>
            <a:ext cx="9408763" cy="1671538"/>
            <a:chOff x="0" y="0"/>
            <a:chExt cx="2478028" cy="440241"/>
          </a:xfrm>
        </p:grpSpPr>
        <p:sp>
          <p:nvSpPr>
            <p:cNvPr name="Freeform 3" id="3"/>
            <p:cNvSpPr/>
            <p:nvPr/>
          </p:nvSpPr>
          <p:spPr>
            <a:xfrm flipH="false" flipV="false" rot="0">
              <a:off x="0" y="0"/>
              <a:ext cx="2478028" cy="440241"/>
            </a:xfrm>
            <a:custGeom>
              <a:avLst/>
              <a:gdLst/>
              <a:ahLst/>
              <a:cxnLst/>
              <a:rect r="r" b="b" t="t" l="l"/>
              <a:pathLst>
                <a:path h="440241" w="2478028">
                  <a:moveTo>
                    <a:pt x="82284" y="0"/>
                  </a:moveTo>
                  <a:lnTo>
                    <a:pt x="2395744" y="0"/>
                  </a:lnTo>
                  <a:cubicBezTo>
                    <a:pt x="2417567" y="0"/>
                    <a:pt x="2438496" y="8669"/>
                    <a:pt x="2453928" y="24100"/>
                  </a:cubicBezTo>
                  <a:cubicBezTo>
                    <a:pt x="2469359" y="39532"/>
                    <a:pt x="2478028" y="60461"/>
                    <a:pt x="2478028" y="82284"/>
                  </a:cubicBezTo>
                  <a:lnTo>
                    <a:pt x="2478028" y="357956"/>
                  </a:lnTo>
                  <a:cubicBezTo>
                    <a:pt x="2478028" y="379779"/>
                    <a:pt x="2469359" y="400709"/>
                    <a:pt x="2453928" y="416140"/>
                  </a:cubicBezTo>
                  <a:cubicBezTo>
                    <a:pt x="2438496" y="431571"/>
                    <a:pt x="2417567" y="440241"/>
                    <a:pt x="2395744" y="440241"/>
                  </a:cubicBezTo>
                  <a:lnTo>
                    <a:pt x="82284" y="440241"/>
                  </a:lnTo>
                  <a:cubicBezTo>
                    <a:pt x="60461" y="440241"/>
                    <a:pt x="39532" y="431571"/>
                    <a:pt x="24100" y="416140"/>
                  </a:cubicBezTo>
                  <a:cubicBezTo>
                    <a:pt x="8669" y="400709"/>
                    <a:pt x="0" y="379779"/>
                    <a:pt x="0" y="357956"/>
                  </a:cubicBezTo>
                  <a:lnTo>
                    <a:pt x="0" y="82284"/>
                  </a:lnTo>
                  <a:cubicBezTo>
                    <a:pt x="0" y="60461"/>
                    <a:pt x="8669" y="39532"/>
                    <a:pt x="24100" y="24100"/>
                  </a:cubicBezTo>
                  <a:cubicBezTo>
                    <a:pt x="39532" y="8669"/>
                    <a:pt x="60461" y="0"/>
                    <a:pt x="82284" y="0"/>
                  </a:cubicBezTo>
                  <a:close/>
                </a:path>
              </a:pathLst>
            </a:custGeom>
            <a:solidFill>
              <a:srgbClr val="A1BA9B"/>
            </a:solidFill>
          </p:spPr>
        </p:sp>
        <p:sp>
          <p:nvSpPr>
            <p:cNvPr name="TextBox 4" id="4"/>
            <p:cNvSpPr txBox="true"/>
            <p:nvPr/>
          </p:nvSpPr>
          <p:spPr>
            <a:xfrm>
              <a:off x="0" y="-28575"/>
              <a:ext cx="2478028" cy="468816"/>
            </a:xfrm>
            <a:prstGeom prst="rect">
              <a:avLst/>
            </a:prstGeom>
          </p:spPr>
          <p:txBody>
            <a:bodyPr anchor="ctr" rtlCol="false" tIns="50800" lIns="50800" bIns="50800" rIns="50800"/>
            <a:lstStyle/>
            <a:p>
              <a:pPr algn="ctr">
                <a:lnSpc>
                  <a:spcPts val="2095"/>
                </a:lnSpc>
              </a:pPr>
            </a:p>
          </p:txBody>
        </p:sp>
      </p:grpSp>
      <p:sp>
        <p:nvSpPr>
          <p:cNvPr name="TextBox 5" id="5"/>
          <p:cNvSpPr txBox="true"/>
          <p:nvPr/>
        </p:nvSpPr>
        <p:spPr>
          <a:xfrm rot="0">
            <a:off x="1360035" y="490220"/>
            <a:ext cx="5609103" cy="962660"/>
          </a:xfrm>
          <a:prstGeom prst="rect">
            <a:avLst/>
          </a:prstGeom>
        </p:spPr>
        <p:txBody>
          <a:bodyPr anchor="t" rtlCol="false" tIns="0" lIns="0" bIns="0" rIns="0">
            <a:spAutoFit/>
          </a:bodyPr>
          <a:lstStyle/>
          <a:p>
            <a:pPr algn="l">
              <a:lnSpc>
                <a:spcPts val="7840"/>
              </a:lnSpc>
            </a:pPr>
            <a:r>
              <a:rPr lang="en-US" sz="5600">
                <a:solidFill>
                  <a:srgbClr val="2C4A24"/>
                </a:solidFill>
                <a:latin typeface="Thicker"/>
                <a:ea typeface="Thicker"/>
                <a:cs typeface="Thicker"/>
                <a:sym typeface="Thicker"/>
              </a:rPr>
              <a:t>INTRODUCTION</a:t>
            </a:r>
          </a:p>
        </p:txBody>
      </p:sp>
      <p:sp>
        <p:nvSpPr>
          <p:cNvPr name="TextBox 6" id="6"/>
          <p:cNvSpPr txBox="true"/>
          <p:nvPr/>
        </p:nvSpPr>
        <p:spPr>
          <a:xfrm rot="0">
            <a:off x="1028700" y="2224047"/>
            <a:ext cx="15899265" cy="7892631"/>
          </a:xfrm>
          <a:prstGeom prst="rect">
            <a:avLst/>
          </a:prstGeom>
        </p:spPr>
        <p:txBody>
          <a:bodyPr anchor="t" rtlCol="false" tIns="0" lIns="0" bIns="0" rIns="0">
            <a:spAutoFit/>
          </a:bodyPr>
          <a:lstStyle/>
          <a:p>
            <a:pPr algn="just">
              <a:lnSpc>
                <a:spcPts val="2298"/>
              </a:lnSpc>
            </a:pPr>
            <a:r>
              <a:rPr lang="en-US" sz="1641">
                <a:solidFill>
                  <a:srgbClr val="2C4A24"/>
                </a:solidFill>
                <a:latin typeface="Open Sans"/>
                <a:ea typeface="Open Sans"/>
                <a:cs typeface="Open Sans"/>
                <a:sym typeface="Open Sans"/>
              </a:rPr>
              <a:t>SOIL SPECTROSCOPY, PARTICULARLY IN THE VISIBLE AND NEAR-INFRARED (VIS-NIR) RANGE, OFFERS A WEALTH OF INFORMATION ABOUT SOIL COMPOSITION AND PROPERTIES. HERE'S A BREAKDOWN OF KEY POINTS FROM YOUR TEXT:</a:t>
            </a:r>
          </a:p>
          <a:p>
            <a:pPr algn="just">
              <a:lnSpc>
                <a:spcPts val="2298"/>
              </a:lnSpc>
            </a:pPr>
          </a:p>
          <a:p>
            <a:pPr algn="just">
              <a:lnSpc>
                <a:spcPts val="2578"/>
              </a:lnSpc>
            </a:pPr>
            <a:r>
              <a:rPr lang="en-US" sz="1841" b="true">
                <a:solidFill>
                  <a:srgbClr val="2C4A24"/>
                </a:solidFill>
                <a:latin typeface="Open Sans Bold"/>
                <a:ea typeface="Open Sans Bold"/>
                <a:cs typeface="Open Sans Bold"/>
                <a:sym typeface="Open Sans Bold"/>
              </a:rPr>
              <a:t>Reflectance and Wavelengths:</a:t>
            </a:r>
          </a:p>
          <a:p>
            <a:pPr algn="just">
              <a:lnSpc>
                <a:spcPts val="2298"/>
              </a:lnSpc>
            </a:pPr>
            <a:r>
              <a:rPr lang="en-US" sz="1641">
                <a:solidFill>
                  <a:srgbClr val="2C4A24"/>
                </a:solidFill>
                <a:latin typeface="Open Sans"/>
                <a:ea typeface="Open Sans"/>
                <a:cs typeface="Open Sans"/>
                <a:sym typeface="Open Sans"/>
              </a:rPr>
              <a:t>●Soil spectroscopy involves analyzing reflectance at various wavelengths.</a:t>
            </a:r>
          </a:p>
          <a:p>
            <a:pPr algn="just">
              <a:lnSpc>
                <a:spcPts val="2298"/>
              </a:lnSpc>
            </a:pPr>
            <a:r>
              <a:rPr lang="en-US" sz="1641">
                <a:solidFill>
                  <a:srgbClr val="2C4A24"/>
                </a:solidFill>
                <a:latin typeface="Open Sans"/>
                <a:ea typeface="Open Sans"/>
                <a:cs typeface="Open Sans"/>
                <a:sym typeface="Open Sans"/>
              </a:rPr>
              <a:t>●Wavelength ranges include visible (400-780 nm), near-infrared (NIR) (780-2500 nm), and combinations like short-wave infrared (SWIR) (1000-2500 nm).</a:t>
            </a:r>
          </a:p>
          <a:p>
            <a:pPr algn="just">
              <a:lnSpc>
                <a:spcPts val="2298"/>
              </a:lnSpc>
            </a:pPr>
            <a:r>
              <a:rPr lang="en-US" sz="1641">
                <a:solidFill>
                  <a:srgbClr val="2C4A24"/>
                </a:solidFill>
                <a:latin typeface="Open Sans"/>
                <a:ea typeface="Open Sans"/>
                <a:cs typeface="Open Sans"/>
                <a:sym typeface="Open Sans"/>
              </a:rPr>
              <a:t>●Absorption at different wavelengths indicates chemical composition, with visible absorption mainly due to electron excitation and longer wavelengths indicating vibrations in chemical bonds.</a:t>
            </a:r>
          </a:p>
          <a:p>
            <a:pPr algn="just">
              <a:lnSpc>
                <a:spcPts val="2578"/>
              </a:lnSpc>
            </a:pPr>
            <a:r>
              <a:rPr lang="en-US" sz="1841" b="true">
                <a:solidFill>
                  <a:srgbClr val="2C4A24"/>
                </a:solidFill>
                <a:latin typeface="Open Sans Bold"/>
                <a:ea typeface="Open Sans Bold"/>
                <a:cs typeface="Open Sans Bold"/>
                <a:sym typeface="Open Sans Bold"/>
              </a:rPr>
              <a:t>Advantages of vis-NIR Spectroscopy:</a:t>
            </a:r>
          </a:p>
          <a:p>
            <a:pPr algn="just">
              <a:lnSpc>
                <a:spcPts val="2298"/>
              </a:lnSpc>
            </a:pPr>
            <a:r>
              <a:rPr lang="en-US" sz="1641">
                <a:solidFill>
                  <a:srgbClr val="2C4A24"/>
                </a:solidFill>
                <a:latin typeface="Open Sans"/>
                <a:ea typeface="Open Sans"/>
                <a:cs typeface="Open Sans"/>
                <a:sym typeface="Open Sans"/>
              </a:rPr>
              <a:t>●Rapid real-time analysis.</a:t>
            </a:r>
          </a:p>
          <a:p>
            <a:pPr algn="just">
              <a:lnSpc>
                <a:spcPts val="2298"/>
              </a:lnSpc>
            </a:pPr>
            <a:r>
              <a:rPr lang="en-US" sz="1641">
                <a:solidFill>
                  <a:srgbClr val="2C4A24"/>
                </a:solidFill>
                <a:latin typeface="Open Sans"/>
                <a:ea typeface="Open Sans"/>
                <a:cs typeface="Open Sans"/>
                <a:sym typeface="Open Sans"/>
              </a:rPr>
              <a:t>●Minimal sample preparation.</a:t>
            </a:r>
          </a:p>
          <a:p>
            <a:pPr algn="just">
              <a:lnSpc>
                <a:spcPts val="2298"/>
              </a:lnSpc>
            </a:pPr>
            <a:r>
              <a:rPr lang="en-US" sz="1641">
                <a:solidFill>
                  <a:srgbClr val="2C4A24"/>
                </a:solidFill>
                <a:latin typeface="Open Sans"/>
                <a:ea typeface="Open Sans"/>
                <a:cs typeface="Open Sans"/>
                <a:sym typeface="Open Sans"/>
              </a:rPr>
              <a:t>●Non-destructive and non-invasive.</a:t>
            </a:r>
          </a:p>
          <a:p>
            <a:pPr algn="just">
              <a:lnSpc>
                <a:spcPts val="2298"/>
              </a:lnSpc>
            </a:pPr>
            <a:r>
              <a:rPr lang="en-US" sz="1641">
                <a:solidFill>
                  <a:srgbClr val="2C4A24"/>
                </a:solidFill>
                <a:latin typeface="Open Sans"/>
                <a:ea typeface="Open Sans"/>
                <a:cs typeface="Open Sans"/>
                <a:sym typeface="Open Sans"/>
              </a:rPr>
              <a:t>●Flexible and capable of analyzing multiple parameters simultaneously.</a:t>
            </a:r>
          </a:p>
          <a:p>
            <a:pPr algn="just">
              <a:lnSpc>
                <a:spcPts val="2298"/>
              </a:lnSpc>
            </a:pPr>
            <a:r>
              <a:rPr lang="en-US" sz="1641">
                <a:solidFill>
                  <a:srgbClr val="2C4A24"/>
                </a:solidFill>
                <a:latin typeface="Open Sans"/>
                <a:ea typeface="Open Sans"/>
                <a:cs typeface="Open Sans"/>
                <a:sym typeface="Open Sans"/>
              </a:rPr>
              <a:t>●Rugged instruments suitable for field analyses.</a:t>
            </a:r>
          </a:p>
          <a:p>
            <a:pPr algn="just">
              <a:lnSpc>
                <a:spcPts val="2578"/>
              </a:lnSpc>
            </a:pPr>
            <a:r>
              <a:rPr lang="en-US" sz="1841" b="true">
                <a:solidFill>
                  <a:srgbClr val="2C4A24"/>
                </a:solidFill>
                <a:latin typeface="Open Sans Bold"/>
                <a:ea typeface="Open Sans Bold"/>
                <a:cs typeface="Open Sans Bold"/>
                <a:sym typeface="Open Sans Bold"/>
              </a:rPr>
              <a:t>Information Extracted from vis-NIR:</a:t>
            </a:r>
          </a:p>
          <a:p>
            <a:pPr algn="just">
              <a:lnSpc>
                <a:spcPts val="2298"/>
              </a:lnSpc>
            </a:pPr>
            <a:r>
              <a:rPr lang="en-US" sz="1641">
                <a:solidFill>
                  <a:srgbClr val="2C4A24"/>
                </a:solidFill>
                <a:latin typeface="Open Sans"/>
                <a:ea typeface="Open Sans"/>
                <a:cs typeface="Open Sans"/>
                <a:sym typeface="Open Sans"/>
              </a:rPr>
              <a:t>●Strong absorption by water and vibrations of molecular bonds (C-H, O-H, N-H, and C=O).</a:t>
            </a:r>
          </a:p>
          <a:p>
            <a:pPr algn="just">
              <a:lnSpc>
                <a:spcPts val="2298"/>
              </a:lnSpc>
            </a:pPr>
            <a:r>
              <a:rPr lang="en-US" sz="1641">
                <a:solidFill>
                  <a:srgbClr val="2C4A24"/>
                </a:solidFill>
                <a:latin typeface="Open Sans"/>
                <a:ea typeface="Open Sans"/>
                <a:cs typeface="Open Sans"/>
                <a:sym typeface="Open Sans"/>
              </a:rPr>
              <a:t>●Successfully used in agriculture, food industry, pharmaceuticals, medicine, petrochemicals, etc.</a:t>
            </a:r>
          </a:p>
          <a:p>
            <a:pPr algn="just">
              <a:lnSpc>
                <a:spcPts val="2578"/>
              </a:lnSpc>
            </a:pPr>
            <a:r>
              <a:rPr lang="en-US" sz="1841" b="true">
                <a:solidFill>
                  <a:srgbClr val="2C4A24"/>
                </a:solidFill>
                <a:latin typeface="Open Sans Bold"/>
                <a:ea typeface="Open Sans Bold"/>
                <a:cs typeface="Open Sans Bold"/>
                <a:sym typeface="Open Sans Bold"/>
              </a:rPr>
              <a:t>Pioneers and History:</a:t>
            </a:r>
          </a:p>
          <a:p>
            <a:pPr algn="just">
              <a:lnSpc>
                <a:spcPts val="2298"/>
              </a:lnSpc>
            </a:pPr>
            <a:r>
              <a:rPr lang="en-US" sz="1641">
                <a:solidFill>
                  <a:srgbClr val="2C4A24"/>
                </a:solidFill>
                <a:latin typeface="Open Sans"/>
                <a:ea typeface="Open Sans"/>
                <a:cs typeface="Open Sans"/>
                <a:sym typeface="Open Sans"/>
              </a:rPr>
              <a:t>●Karl Norris pioneered NIR spectroscopy for fast determination of wheat composition in the 1950s.</a:t>
            </a:r>
          </a:p>
          <a:p>
            <a:pPr algn="just">
              <a:lnSpc>
                <a:spcPts val="2298"/>
              </a:lnSpc>
            </a:pPr>
            <a:r>
              <a:rPr lang="en-US" sz="1641">
                <a:solidFill>
                  <a:srgbClr val="2C4A24"/>
                </a:solidFill>
                <a:latin typeface="Open Sans"/>
                <a:ea typeface="Open Sans"/>
                <a:cs typeface="Open Sans"/>
                <a:sym typeface="Open Sans"/>
              </a:rPr>
              <a:t>●William Herschel discovered NIR radiation in 1800.</a:t>
            </a:r>
          </a:p>
          <a:p>
            <a:pPr algn="just">
              <a:lnSpc>
                <a:spcPts val="2578"/>
              </a:lnSpc>
            </a:pPr>
            <a:r>
              <a:rPr lang="en-US" sz="1841" b="true">
                <a:solidFill>
                  <a:srgbClr val="2C4A24"/>
                </a:solidFill>
                <a:latin typeface="Open Sans Bold"/>
                <a:ea typeface="Open Sans Bold"/>
                <a:cs typeface="Open Sans Bold"/>
                <a:sym typeface="Open Sans Bold"/>
              </a:rPr>
              <a:t>Factors Influencing Soil Spectra:</a:t>
            </a:r>
          </a:p>
          <a:p>
            <a:pPr algn="just">
              <a:lnSpc>
                <a:spcPts val="2298"/>
              </a:lnSpc>
            </a:pPr>
            <a:r>
              <a:rPr lang="en-US" sz="1641">
                <a:solidFill>
                  <a:srgbClr val="2C4A24"/>
                </a:solidFill>
                <a:latin typeface="Open Sans"/>
                <a:ea typeface="Open Sans"/>
                <a:cs typeface="Open Sans"/>
                <a:sym typeface="Open Sans"/>
              </a:rPr>
              <a:t>●Water content.</a:t>
            </a:r>
          </a:p>
          <a:p>
            <a:pPr algn="just">
              <a:lnSpc>
                <a:spcPts val="2298"/>
              </a:lnSpc>
            </a:pPr>
            <a:r>
              <a:rPr lang="en-US" sz="1641">
                <a:solidFill>
                  <a:srgbClr val="2C4A24"/>
                </a:solidFill>
                <a:latin typeface="Open Sans"/>
                <a:ea typeface="Open Sans"/>
                <a:cs typeface="Open Sans"/>
                <a:sym typeface="Open Sans"/>
              </a:rPr>
              <a:t>●Clay minerals.</a:t>
            </a:r>
          </a:p>
          <a:p>
            <a:pPr algn="just">
              <a:lnSpc>
                <a:spcPts val="2298"/>
              </a:lnSpc>
            </a:pPr>
            <a:r>
              <a:rPr lang="en-US" sz="1641">
                <a:solidFill>
                  <a:srgbClr val="2C4A24"/>
                </a:solidFill>
                <a:latin typeface="Open Sans"/>
                <a:ea typeface="Open Sans"/>
                <a:cs typeface="Open Sans"/>
                <a:sym typeface="Open Sans"/>
              </a:rPr>
              <a:t>●Organic matter.</a:t>
            </a:r>
          </a:p>
          <a:p>
            <a:pPr algn="just">
              <a:lnSpc>
                <a:spcPts val="2298"/>
              </a:lnSpc>
            </a:pPr>
            <a:r>
              <a:rPr lang="en-US" sz="1641">
                <a:solidFill>
                  <a:srgbClr val="2C4A24"/>
                </a:solidFill>
                <a:latin typeface="Open Sans"/>
                <a:ea typeface="Open Sans"/>
                <a:cs typeface="Open Sans"/>
                <a:sym typeface="Open Sans"/>
              </a:rPr>
              <a:t>●Soil structure.</a:t>
            </a:r>
          </a:p>
          <a:p>
            <a:pPr algn="just">
              <a:lnSpc>
                <a:spcPts val="2298"/>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5EEE0"/>
        </a:solidFill>
      </p:bgPr>
    </p:bg>
    <p:spTree>
      <p:nvGrpSpPr>
        <p:cNvPr id="1" name=""/>
        <p:cNvGrpSpPr/>
        <p:nvPr/>
      </p:nvGrpSpPr>
      <p:grpSpPr>
        <a:xfrm>
          <a:off x="0" y="0"/>
          <a:ext cx="0" cy="0"/>
          <a:chOff x="0" y="0"/>
          <a:chExt cx="0" cy="0"/>
        </a:xfrm>
      </p:grpSpPr>
      <p:grpSp>
        <p:nvGrpSpPr>
          <p:cNvPr name="Group 2" id="2"/>
          <p:cNvGrpSpPr/>
          <p:nvPr/>
        </p:nvGrpSpPr>
        <p:grpSpPr>
          <a:xfrm rot="0">
            <a:off x="3307389" y="348903"/>
            <a:ext cx="11673222" cy="1128066"/>
            <a:chOff x="0" y="0"/>
            <a:chExt cx="3074429" cy="297104"/>
          </a:xfrm>
        </p:grpSpPr>
        <p:sp>
          <p:nvSpPr>
            <p:cNvPr name="Freeform 3" id="3"/>
            <p:cNvSpPr/>
            <p:nvPr/>
          </p:nvSpPr>
          <p:spPr>
            <a:xfrm flipH="false" flipV="false" rot="0">
              <a:off x="0" y="0"/>
              <a:ext cx="3074429" cy="297104"/>
            </a:xfrm>
            <a:custGeom>
              <a:avLst/>
              <a:gdLst/>
              <a:ahLst/>
              <a:cxnLst/>
              <a:rect r="r" b="b" t="t" l="l"/>
              <a:pathLst>
                <a:path h="297104" w="3074429">
                  <a:moveTo>
                    <a:pt x="66322" y="0"/>
                  </a:moveTo>
                  <a:lnTo>
                    <a:pt x="3008107" y="0"/>
                  </a:lnTo>
                  <a:cubicBezTo>
                    <a:pt x="3044735" y="0"/>
                    <a:pt x="3074429" y="29693"/>
                    <a:pt x="3074429" y="66322"/>
                  </a:cubicBezTo>
                  <a:lnTo>
                    <a:pt x="3074429" y="230782"/>
                  </a:lnTo>
                  <a:cubicBezTo>
                    <a:pt x="3074429" y="248371"/>
                    <a:pt x="3067441" y="265241"/>
                    <a:pt x="3055003" y="277679"/>
                  </a:cubicBezTo>
                  <a:cubicBezTo>
                    <a:pt x="3042566" y="290116"/>
                    <a:pt x="3025697" y="297104"/>
                    <a:pt x="3008107" y="297104"/>
                  </a:cubicBezTo>
                  <a:lnTo>
                    <a:pt x="66322" y="297104"/>
                  </a:lnTo>
                  <a:cubicBezTo>
                    <a:pt x="29693" y="297104"/>
                    <a:pt x="0" y="267410"/>
                    <a:pt x="0" y="230782"/>
                  </a:cubicBezTo>
                  <a:lnTo>
                    <a:pt x="0" y="66322"/>
                  </a:lnTo>
                  <a:cubicBezTo>
                    <a:pt x="0" y="29693"/>
                    <a:pt x="29693" y="0"/>
                    <a:pt x="66322" y="0"/>
                  </a:cubicBezTo>
                  <a:close/>
                </a:path>
              </a:pathLst>
            </a:custGeom>
            <a:solidFill>
              <a:srgbClr val="A1BA9B"/>
            </a:solidFill>
          </p:spPr>
        </p:sp>
        <p:sp>
          <p:nvSpPr>
            <p:cNvPr name="TextBox 4" id="4"/>
            <p:cNvSpPr txBox="true"/>
            <p:nvPr/>
          </p:nvSpPr>
          <p:spPr>
            <a:xfrm>
              <a:off x="0" y="-28575"/>
              <a:ext cx="3074429" cy="325679"/>
            </a:xfrm>
            <a:prstGeom prst="rect">
              <a:avLst/>
            </a:prstGeom>
          </p:spPr>
          <p:txBody>
            <a:bodyPr anchor="ctr" rtlCol="false" tIns="50800" lIns="50800" bIns="50800" rIns="50800"/>
            <a:lstStyle/>
            <a:p>
              <a:pPr algn="ctr">
                <a:lnSpc>
                  <a:spcPts val="2095"/>
                </a:lnSpc>
              </a:pPr>
            </a:p>
          </p:txBody>
        </p:sp>
      </p:grpSp>
      <p:sp>
        <p:nvSpPr>
          <p:cNvPr name="Freeform 5" id="5"/>
          <p:cNvSpPr/>
          <p:nvPr/>
        </p:nvSpPr>
        <p:spPr>
          <a:xfrm flipH="false" flipV="false" rot="0">
            <a:off x="4264401" y="1774985"/>
            <a:ext cx="9759197" cy="5028974"/>
          </a:xfrm>
          <a:custGeom>
            <a:avLst/>
            <a:gdLst/>
            <a:ahLst/>
            <a:cxnLst/>
            <a:rect r="r" b="b" t="t" l="l"/>
            <a:pathLst>
              <a:path h="5028974" w="9759197">
                <a:moveTo>
                  <a:pt x="0" y="0"/>
                </a:moveTo>
                <a:lnTo>
                  <a:pt x="9759198" y="0"/>
                </a:lnTo>
                <a:lnTo>
                  <a:pt x="9759198" y="5028974"/>
                </a:lnTo>
                <a:lnTo>
                  <a:pt x="0" y="5028974"/>
                </a:lnTo>
                <a:lnTo>
                  <a:pt x="0" y="0"/>
                </a:lnTo>
                <a:close/>
              </a:path>
            </a:pathLst>
          </a:custGeom>
          <a:blipFill>
            <a:blip r:embed="rId2"/>
            <a:stretch>
              <a:fillRect l="0" t="0" r="0" b="0"/>
            </a:stretch>
          </a:blipFill>
        </p:spPr>
      </p:sp>
      <p:sp>
        <p:nvSpPr>
          <p:cNvPr name="Freeform 6" id="6"/>
          <p:cNvSpPr/>
          <p:nvPr/>
        </p:nvSpPr>
        <p:spPr>
          <a:xfrm flipH="false" flipV="false" rot="0">
            <a:off x="3916784" y="8171628"/>
            <a:ext cx="10454432" cy="1629992"/>
          </a:xfrm>
          <a:custGeom>
            <a:avLst/>
            <a:gdLst/>
            <a:ahLst/>
            <a:cxnLst/>
            <a:rect r="r" b="b" t="t" l="l"/>
            <a:pathLst>
              <a:path h="1629992" w="10454432">
                <a:moveTo>
                  <a:pt x="0" y="0"/>
                </a:moveTo>
                <a:lnTo>
                  <a:pt x="10454432" y="0"/>
                </a:lnTo>
                <a:lnTo>
                  <a:pt x="10454432" y="1629992"/>
                </a:lnTo>
                <a:lnTo>
                  <a:pt x="0" y="1629992"/>
                </a:lnTo>
                <a:lnTo>
                  <a:pt x="0" y="0"/>
                </a:lnTo>
                <a:close/>
              </a:path>
            </a:pathLst>
          </a:custGeom>
          <a:blipFill>
            <a:blip r:embed="rId3"/>
            <a:stretch>
              <a:fillRect l="0" t="0" r="0" b="0"/>
            </a:stretch>
          </a:blipFill>
        </p:spPr>
      </p:sp>
      <p:sp>
        <p:nvSpPr>
          <p:cNvPr name="TextBox 7" id="7"/>
          <p:cNvSpPr txBox="true"/>
          <p:nvPr/>
        </p:nvSpPr>
        <p:spPr>
          <a:xfrm rot="0">
            <a:off x="3307389" y="456606"/>
            <a:ext cx="11910784" cy="1020364"/>
          </a:xfrm>
          <a:prstGeom prst="rect">
            <a:avLst/>
          </a:prstGeom>
        </p:spPr>
        <p:txBody>
          <a:bodyPr anchor="t" rtlCol="false" tIns="0" lIns="0" bIns="0" rIns="0">
            <a:spAutoFit/>
          </a:bodyPr>
          <a:lstStyle/>
          <a:p>
            <a:pPr algn="ctr">
              <a:lnSpc>
                <a:spcPts val="8285"/>
              </a:lnSpc>
            </a:pPr>
            <a:r>
              <a:rPr lang="en-US" sz="5918">
                <a:solidFill>
                  <a:srgbClr val="2C4A24"/>
                </a:solidFill>
                <a:latin typeface="Thicker"/>
                <a:ea typeface="Thicker"/>
                <a:cs typeface="Thicker"/>
                <a:sym typeface="Thicker"/>
              </a:rPr>
              <a:t>MODEL EVALUATION METRICS</a:t>
            </a:r>
          </a:p>
        </p:txBody>
      </p:sp>
      <p:grpSp>
        <p:nvGrpSpPr>
          <p:cNvPr name="Group 8" id="8"/>
          <p:cNvGrpSpPr/>
          <p:nvPr/>
        </p:nvGrpSpPr>
        <p:grpSpPr>
          <a:xfrm rot="0">
            <a:off x="3307389" y="6923761"/>
            <a:ext cx="11673222" cy="1128066"/>
            <a:chOff x="0" y="0"/>
            <a:chExt cx="3074429" cy="297104"/>
          </a:xfrm>
        </p:grpSpPr>
        <p:sp>
          <p:nvSpPr>
            <p:cNvPr name="Freeform 9" id="9"/>
            <p:cNvSpPr/>
            <p:nvPr/>
          </p:nvSpPr>
          <p:spPr>
            <a:xfrm flipH="false" flipV="false" rot="0">
              <a:off x="0" y="0"/>
              <a:ext cx="3074429" cy="297104"/>
            </a:xfrm>
            <a:custGeom>
              <a:avLst/>
              <a:gdLst/>
              <a:ahLst/>
              <a:cxnLst/>
              <a:rect r="r" b="b" t="t" l="l"/>
              <a:pathLst>
                <a:path h="297104" w="3074429">
                  <a:moveTo>
                    <a:pt x="66322" y="0"/>
                  </a:moveTo>
                  <a:lnTo>
                    <a:pt x="3008107" y="0"/>
                  </a:lnTo>
                  <a:cubicBezTo>
                    <a:pt x="3044735" y="0"/>
                    <a:pt x="3074429" y="29693"/>
                    <a:pt x="3074429" y="66322"/>
                  </a:cubicBezTo>
                  <a:lnTo>
                    <a:pt x="3074429" y="230782"/>
                  </a:lnTo>
                  <a:cubicBezTo>
                    <a:pt x="3074429" y="248371"/>
                    <a:pt x="3067441" y="265241"/>
                    <a:pt x="3055003" y="277679"/>
                  </a:cubicBezTo>
                  <a:cubicBezTo>
                    <a:pt x="3042566" y="290116"/>
                    <a:pt x="3025697" y="297104"/>
                    <a:pt x="3008107" y="297104"/>
                  </a:cubicBezTo>
                  <a:lnTo>
                    <a:pt x="66322" y="297104"/>
                  </a:lnTo>
                  <a:cubicBezTo>
                    <a:pt x="29693" y="297104"/>
                    <a:pt x="0" y="267410"/>
                    <a:pt x="0" y="230782"/>
                  </a:cubicBezTo>
                  <a:lnTo>
                    <a:pt x="0" y="66322"/>
                  </a:lnTo>
                  <a:cubicBezTo>
                    <a:pt x="0" y="29693"/>
                    <a:pt x="29693" y="0"/>
                    <a:pt x="66322" y="0"/>
                  </a:cubicBezTo>
                  <a:close/>
                </a:path>
              </a:pathLst>
            </a:custGeom>
            <a:solidFill>
              <a:srgbClr val="A1BA9B"/>
            </a:solidFill>
          </p:spPr>
        </p:sp>
        <p:sp>
          <p:nvSpPr>
            <p:cNvPr name="TextBox 10" id="10"/>
            <p:cNvSpPr txBox="true"/>
            <p:nvPr/>
          </p:nvSpPr>
          <p:spPr>
            <a:xfrm>
              <a:off x="0" y="-28575"/>
              <a:ext cx="3074429" cy="325679"/>
            </a:xfrm>
            <a:prstGeom prst="rect">
              <a:avLst/>
            </a:prstGeom>
          </p:spPr>
          <p:txBody>
            <a:bodyPr anchor="ctr" rtlCol="false" tIns="50800" lIns="50800" bIns="50800" rIns="50800"/>
            <a:lstStyle/>
            <a:p>
              <a:pPr algn="ctr">
                <a:lnSpc>
                  <a:spcPts val="2095"/>
                </a:lnSpc>
              </a:pPr>
            </a:p>
          </p:txBody>
        </p:sp>
      </p:grpSp>
      <p:sp>
        <p:nvSpPr>
          <p:cNvPr name="TextBox 11" id="11"/>
          <p:cNvSpPr txBox="true"/>
          <p:nvPr/>
        </p:nvSpPr>
        <p:spPr>
          <a:xfrm rot="0">
            <a:off x="3307389" y="7031463"/>
            <a:ext cx="11910784" cy="1020364"/>
          </a:xfrm>
          <a:prstGeom prst="rect">
            <a:avLst/>
          </a:prstGeom>
        </p:spPr>
        <p:txBody>
          <a:bodyPr anchor="t" rtlCol="false" tIns="0" lIns="0" bIns="0" rIns="0">
            <a:spAutoFit/>
          </a:bodyPr>
          <a:lstStyle/>
          <a:p>
            <a:pPr algn="ctr">
              <a:lnSpc>
                <a:spcPts val="8285"/>
              </a:lnSpc>
            </a:pPr>
            <a:r>
              <a:rPr lang="en-US" sz="5918">
                <a:solidFill>
                  <a:srgbClr val="2C4A24"/>
                </a:solidFill>
                <a:latin typeface="Thicker"/>
                <a:ea typeface="Thicker"/>
                <a:cs typeface="Thicker"/>
                <a:sym typeface="Thicker"/>
              </a:rPr>
              <a:t>HYPERPARAMETER TUNING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C4A24"/>
        </a:solidFill>
      </p:bgPr>
    </p:bg>
    <p:spTree>
      <p:nvGrpSpPr>
        <p:cNvPr id="1" name=""/>
        <p:cNvGrpSpPr/>
        <p:nvPr/>
      </p:nvGrpSpPr>
      <p:grpSpPr>
        <a:xfrm>
          <a:off x="0" y="0"/>
          <a:ext cx="0" cy="0"/>
          <a:chOff x="0" y="0"/>
          <a:chExt cx="0" cy="0"/>
        </a:xfrm>
      </p:grpSpPr>
      <p:grpSp>
        <p:nvGrpSpPr>
          <p:cNvPr name="Group 2" id="2"/>
          <p:cNvGrpSpPr/>
          <p:nvPr/>
        </p:nvGrpSpPr>
        <p:grpSpPr>
          <a:xfrm rot="0">
            <a:off x="2651576" y="7392652"/>
            <a:ext cx="12466632" cy="2078257"/>
            <a:chOff x="0" y="0"/>
            <a:chExt cx="3283393" cy="547360"/>
          </a:xfrm>
        </p:grpSpPr>
        <p:sp>
          <p:nvSpPr>
            <p:cNvPr name="Freeform 3" id="3"/>
            <p:cNvSpPr/>
            <p:nvPr/>
          </p:nvSpPr>
          <p:spPr>
            <a:xfrm flipH="false" flipV="false" rot="0">
              <a:off x="0" y="0"/>
              <a:ext cx="3283393" cy="547360"/>
            </a:xfrm>
            <a:custGeom>
              <a:avLst/>
              <a:gdLst/>
              <a:ahLst/>
              <a:cxnLst/>
              <a:rect r="r" b="b" t="t" l="l"/>
              <a:pathLst>
                <a:path h="547360" w="3283393">
                  <a:moveTo>
                    <a:pt x="62101" y="0"/>
                  </a:moveTo>
                  <a:lnTo>
                    <a:pt x="3221292" y="0"/>
                  </a:lnTo>
                  <a:cubicBezTo>
                    <a:pt x="3255589" y="0"/>
                    <a:pt x="3283393" y="27804"/>
                    <a:pt x="3283393" y="62101"/>
                  </a:cubicBezTo>
                  <a:lnTo>
                    <a:pt x="3283393" y="485259"/>
                  </a:lnTo>
                  <a:cubicBezTo>
                    <a:pt x="3283393" y="501729"/>
                    <a:pt x="3276850" y="517525"/>
                    <a:pt x="3265204" y="529171"/>
                  </a:cubicBezTo>
                  <a:cubicBezTo>
                    <a:pt x="3253558" y="540817"/>
                    <a:pt x="3237762" y="547360"/>
                    <a:pt x="3221292" y="547360"/>
                  </a:cubicBezTo>
                  <a:lnTo>
                    <a:pt x="62101" y="547360"/>
                  </a:lnTo>
                  <a:cubicBezTo>
                    <a:pt x="27804" y="547360"/>
                    <a:pt x="0" y="519556"/>
                    <a:pt x="0" y="485259"/>
                  </a:cubicBezTo>
                  <a:lnTo>
                    <a:pt x="0" y="62101"/>
                  </a:lnTo>
                  <a:cubicBezTo>
                    <a:pt x="0" y="45631"/>
                    <a:pt x="6543" y="29835"/>
                    <a:pt x="18189" y="18189"/>
                  </a:cubicBezTo>
                  <a:cubicBezTo>
                    <a:pt x="29835" y="6543"/>
                    <a:pt x="45631" y="0"/>
                    <a:pt x="62101" y="0"/>
                  </a:cubicBezTo>
                  <a:close/>
                </a:path>
              </a:pathLst>
            </a:custGeom>
            <a:solidFill>
              <a:srgbClr val="A1BA9B"/>
            </a:solidFill>
          </p:spPr>
        </p:sp>
        <p:sp>
          <p:nvSpPr>
            <p:cNvPr name="TextBox 4" id="4"/>
            <p:cNvSpPr txBox="true"/>
            <p:nvPr/>
          </p:nvSpPr>
          <p:spPr>
            <a:xfrm>
              <a:off x="0" y="-28575"/>
              <a:ext cx="3283393" cy="575935"/>
            </a:xfrm>
            <a:prstGeom prst="rect">
              <a:avLst/>
            </a:prstGeom>
          </p:spPr>
          <p:txBody>
            <a:bodyPr anchor="ctr" rtlCol="false" tIns="50800" lIns="50800" bIns="50800" rIns="50800"/>
            <a:lstStyle/>
            <a:p>
              <a:pPr algn="ctr">
                <a:lnSpc>
                  <a:spcPts val="2095"/>
                </a:lnSpc>
              </a:pPr>
            </a:p>
          </p:txBody>
        </p:sp>
      </p:grpSp>
      <p:sp>
        <p:nvSpPr>
          <p:cNvPr name="Freeform 5" id="5"/>
          <p:cNvSpPr/>
          <p:nvPr/>
        </p:nvSpPr>
        <p:spPr>
          <a:xfrm flipH="false" flipV="false" rot="0">
            <a:off x="395614" y="1398655"/>
            <a:ext cx="8180108" cy="5640166"/>
          </a:xfrm>
          <a:custGeom>
            <a:avLst/>
            <a:gdLst/>
            <a:ahLst/>
            <a:cxnLst/>
            <a:rect r="r" b="b" t="t" l="l"/>
            <a:pathLst>
              <a:path h="5640166" w="8180108">
                <a:moveTo>
                  <a:pt x="0" y="0"/>
                </a:moveTo>
                <a:lnTo>
                  <a:pt x="8180107" y="0"/>
                </a:lnTo>
                <a:lnTo>
                  <a:pt x="8180107" y="5640165"/>
                </a:lnTo>
                <a:lnTo>
                  <a:pt x="0" y="5640165"/>
                </a:lnTo>
                <a:lnTo>
                  <a:pt x="0" y="0"/>
                </a:lnTo>
                <a:close/>
              </a:path>
            </a:pathLst>
          </a:custGeom>
          <a:blipFill>
            <a:blip r:embed="rId2"/>
            <a:stretch>
              <a:fillRect l="0" t="0" r="0" b="0"/>
            </a:stretch>
          </a:blipFill>
        </p:spPr>
      </p:sp>
      <p:sp>
        <p:nvSpPr>
          <p:cNvPr name="Freeform 6" id="6"/>
          <p:cNvSpPr/>
          <p:nvPr/>
        </p:nvSpPr>
        <p:spPr>
          <a:xfrm flipH="false" flipV="false" rot="0">
            <a:off x="8884892" y="1318379"/>
            <a:ext cx="8889987" cy="5800717"/>
          </a:xfrm>
          <a:custGeom>
            <a:avLst/>
            <a:gdLst/>
            <a:ahLst/>
            <a:cxnLst/>
            <a:rect r="r" b="b" t="t" l="l"/>
            <a:pathLst>
              <a:path h="5800717" w="8889987">
                <a:moveTo>
                  <a:pt x="0" y="0"/>
                </a:moveTo>
                <a:lnTo>
                  <a:pt x="8889987" y="0"/>
                </a:lnTo>
                <a:lnTo>
                  <a:pt x="8889987" y="5800717"/>
                </a:lnTo>
                <a:lnTo>
                  <a:pt x="0" y="5800717"/>
                </a:lnTo>
                <a:lnTo>
                  <a:pt x="0" y="0"/>
                </a:lnTo>
                <a:close/>
              </a:path>
            </a:pathLst>
          </a:custGeom>
          <a:blipFill>
            <a:blip r:embed="rId3"/>
            <a:stretch>
              <a:fillRect l="0" t="0" r="0" b="0"/>
            </a:stretch>
          </a:blipFill>
        </p:spPr>
      </p:sp>
      <p:sp>
        <p:nvSpPr>
          <p:cNvPr name="TextBox 7" id="7"/>
          <p:cNvSpPr txBox="true"/>
          <p:nvPr/>
        </p:nvSpPr>
        <p:spPr>
          <a:xfrm rot="0">
            <a:off x="2651576" y="7428334"/>
            <a:ext cx="12406015" cy="1829966"/>
          </a:xfrm>
          <a:prstGeom prst="rect">
            <a:avLst/>
          </a:prstGeom>
        </p:spPr>
        <p:txBody>
          <a:bodyPr anchor="t" rtlCol="false" tIns="0" lIns="0" bIns="0" rIns="0">
            <a:spAutoFit/>
          </a:bodyPr>
          <a:lstStyle/>
          <a:p>
            <a:pPr algn="ctr">
              <a:lnSpc>
                <a:spcPts val="7354"/>
              </a:lnSpc>
            </a:pPr>
            <a:r>
              <a:rPr lang="en-US" sz="5253">
                <a:solidFill>
                  <a:srgbClr val="FFFFFF"/>
                </a:solidFill>
                <a:latin typeface="TT Hoves"/>
                <a:ea typeface="TT Hoves"/>
                <a:cs typeface="TT Hoves"/>
                <a:sym typeface="TT Hoves"/>
              </a:rPr>
              <a:t>PREDICTING THE TARGET VALUES</a:t>
            </a:r>
          </a:p>
          <a:p>
            <a:pPr algn="ctr">
              <a:lnSpc>
                <a:spcPts val="7354"/>
              </a:lnSpc>
              <a:spcBef>
                <a:spcPct val="0"/>
              </a:spcBef>
            </a:pPr>
            <a:r>
              <a:rPr lang="en-US" sz="5253">
                <a:solidFill>
                  <a:srgbClr val="FFFFFF"/>
                </a:solidFill>
                <a:latin typeface="TT Hoves"/>
                <a:ea typeface="TT Hoves"/>
                <a:cs typeface="TT Hoves"/>
                <a:sym typeface="TT Hoves"/>
              </a:rPr>
              <a:t> ON TRAIN DATA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5EEE0"/>
        </a:solidFill>
      </p:bgPr>
    </p:bg>
    <p:spTree>
      <p:nvGrpSpPr>
        <p:cNvPr id="1" name=""/>
        <p:cNvGrpSpPr/>
        <p:nvPr/>
      </p:nvGrpSpPr>
      <p:grpSpPr>
        <a:xfrm>
          <a:off x="0" y="0"/>
          <a:ext cx="0" cy="0"/>
          <a:chOff x="0" y="0"/>
          <a:chExt cx="0" cy="0"/>
        </a:xfrm>
      </p:grpSpPr>
      <p:grpSp>
        <p:nvGrpSpPr>
          <p:cNvPr name="Group 2" id="2"/>
          <p:cNvGrpSpPr/>
          <p:nvPr/>
        </p:nvGrpSpPr>
        <p:grpSpPr>
          <a:xfrm rot="0">
            <a:off x="4494389" y="772444"/>
            <a:ext cx="12527249" cy="1671538"/>
            <a:chOff x="0" y="0"/>
            <a:chExt cx="3299358" cy="440241"/>
          </a:xfrm>
        </p:grpSpPr>
        <p:sp>
          <p:nvSpPr>
            <p:cNvPr name="Freeform 3" id="3"/>
            <p:cNvSpPr/>
            <p:nvPr/>
          </p:nvSpPr>
          <p:spPr>
            <a:xfrm flipH="false" flipV="false" rot="0">
              <a:off x="0" y="0"/>
              <a:ext cx="3299358" cy="440241"/>
            </a:xfrm>
            <a:custGeom>
              <a:avLst/>
              <a:gdLst/>
              <a:ahLst/>
              <a:cxnLst/>
              <a:rect r="r" b="b" t="t" l="l"/>
              <a:pathLst>
                <a:path h="440241" w="3299358">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name="TextBox 4" id="4"/>
            <p:cNvSpPr txBox="true"/>
            <p:nvPr/>
          </p:nvSpPr>
          <p:spPr>
            <a:xfrm>
              <a:off x="0" y="-28575"/>
              <a:ext cx="3299358" cy="468816"/>
            </a:xfrm>
            <a:prstGeom prst="rect">
              <a:avLst/>
            </a:prstGeom>
          </p:spPr>
          <p:txBody>
            <a:bodyPr anchor="ctr" rtlCol="false" tIns="50800" lIns="50800" bIns="50800" rIns="50800"/>
            <a:lstStyle/>
            <a:p>
              <a:pPr algn="ctr">
                <a:lnSpc>
                  <a:spcPts val="2095"/>
                </a:lnSpc>
              </a:pPr>
            </a:p>
          </p:txBody>
        </p:sp>
      </p:grpSp>
      <p:grpSp>
        <p:nvGrpSpPr>
          <p:cNvPr name="Group 5" id="5"/>
          <p:cNvGrpSpPr/>
          <p:nvPr/>
        </p:nvGrpSpPr>
        <p:grpSpPr>
          <a:xfrm rot="0">
            <a:off x="-3845137" y="1028700"/>
            <a:ext cx="8229600" cy="82296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38888" r="0" b="-38888"/>
              </a:stretch>
            </a:blipFill>
          </p:spPr>
        </p:sp>
      </p:grpSp>
      <p:sp>
        <p:nvSpPr>
          <p:cNvPr name="TextBox 7" id="7"/>
          <p:cNvSpPr txBox="true"/>
          <p:nvPr/>
        </p:nvSpPr>
        <p:spPr>
          <a:xfrm rot="0">
            <a:off x="4802621" y="1028540"/>
            <a:ext cx="11910784" cy="1020364"/>
          </a:xfrm>
          <a:prstGeom prst="rect">
            <a:avLst/>
          </a:prstGeom>
        </p:spPr>
        <p:txBody>
          <a:bodyPr anchor="t" rtlCol="false" tIns="0" lIns="0" bIns="0" rIns="0">
            <a:spAutoFit/>
          </a:bodyPr>
          <a:lstStyle/>
          <a:p>
            <a:pPr algn="ctr">
              <a:lnSpc>
                <a:spcPts val="8285"/>
              </a:lnSpc>
            </a:pPr>
            <a:r>
              <a:rPr lang="en-US" sz="5918">
                <a:solidFill>
                  <a:srgbClr val="2C4A24"/>
                </a:solidFill>
                <a:latin typeface="Thicker"/>
                <a:ea typeface="Thicker"/>
                <a:cs typeface="Thicker"/>
                <a:sym typeface="Thicker"/>
              </a:rPr>
              <a:t>GAUSSIAN PROCESS REGRESSION</a:t>
            </a:r>
          </a:p>
        </p:txBody>
      </p:sp>
      <p:sp>
        <p:nvSpPr>
          <p:cNvPr name="TextBox 8" id="8"/>
          <p:cNvSpPr txBox="true"/>
          <p:nvPr/>
        </p:nvSpPr>
        <p:spPr>
          <a:xfrm rot="0">
            <a:off x="4802621" y="2367782"/>
            <a:ext cx="11910784" cy="7545706"/>
          </a:xfrm>
          <a:prstGeom prst="rect">
            <a:avLst/>
          </a:prstGeom>
        </p:spPr>
        <p:txBody>
          <a:bodyPr anchor="t" rtlCol="false" tIns="0" lIns="0" bIns="0" rIns="0">
            <a:spAutoFit/>
          </a:bodyPr>
          <a:lstStyle/>
          <a:p>
            <a:pPr algn="just">
              <a:lnSpc>
                <a:spcPts val="4619"/>
              </a:lnSpc>
            </a:pPr>
            <a:r>
              <a:rPr lang="en-US" sz="3299">
                <a:solidFill>
                  <a:srgbClr val="2C4A24"/>
                </a:solidFill>
                <a:latin typeface="Questrial"/>
                <a:ea typeface="Questrial"/>
                <a:cs typeface="Questrial"/>
                <a:sym typeface="Questrial"/>
              </a:rPr>
              <a:t>Gaussian Process Regression (GPR) is a flexible, non-parametric regression method that offers an approach to making predictions and quantifying uncertainty in those predictions. Unlike parametric models like linear regression, which assume a specific form for the function being modeled, GPR allows for more flexibility by placing a Gaussian distribution over possible functions, which can better adapt to the data’s complexity. Gaussian Process Regression is a powerful tool for regression tasks, particularly for smaller datasets with complex relationships. With hyperparameter tuning and cross-validation, GPR can achieve high accuracy while providing uncertainty estimates for predictions, which are essential for many real-world applications.</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F5EEE0"/>
        </a:solidFill>
      </p:bgPr>
    </p:bg>
    <p:spTree>
      <p:nvGrpSpPr>
        <p:cNvPr id="1" name=""/>
        <p:cNvGrpSpPr/>
        <p:nvPr/>
      </p:nvGrpSpPr>
      <p:grpSpPr>
        <a:xfrm>
          <a:off x="0" y="0"/>
          <a:ext cx="0" cy="0"/>
          <a:chOff x="0" y="0"/>
          <a:chExt cx="0" cy="0"/>
        </a:xfrm>
      </p:grpSpPr>
      <p:sp>
        <p:nvSpPr>
          <p:cNvPr name="TextBox 2" id="2"/>
          <p:cNvSpPr txBox="true"/>
          <p:nvPr/>
        </p:nvSpPr>
        <p:spPr>
          <a:xfrm rot="0">
            <a:off x="1028700" y="580990"/>
            <a:ext cx="17069958" cy="8274647"/>
          </a:xfrm>
          <a:prstGeom prst="rect">
            <a:avLst/>
          </a:prstGeom>
        </p:spPr>
        <p:txBody>
          <a:bodyPr anchor="t" rtlCol="false" tIns="0" lIns="0" bIns="0" rIns="0">
            <a:spAutoFit/>
          </a:bodyPr>
          <a:lstStyle/>
          <a:p>
            <a:pPr algn="just">
              <a:lnSpc>
                <a:spcPts val="6137"/>
              </a:lnSpc>
              <a:spcBef>
                <a:spcPct val="0"/>
              </a:spcBef>
            </a:pPr>
            <a:r>
              <a:rPr lang="en-US" b="true" sz="4383">
                <a:solidFill>
                  <a:srgbClr val="2C4A24"/>
                </a:solidFill>
                <a:latin typeface="TT Hoves Bold"/>
                <a:ea typeface="TT Hoves Bold"/>
                <a:cs typeface="TT Hoves Bold"/>
                <a:sym typeface="TT Hoves Bold"/>
              </a:rPr>
              <a:t>ADVANTAGES </a:t>
            </a:r>
            <a:r>
              <a:rPr lang="en-US" b="true" sz="4383">
                <a:solidFill>
                  <a:srgbClr val="2C4A24"/>
                </a:solidFill>
                <a:latin typeface="TT Hoves Bold"/>
                <a:ea typeface="TT Hoves Bold"/>
                <a:cs typeface="TT Hoves Bold"/>
                <a:sym typeface="TT Hoves Bold"/>
              </a:rPr>
              <a:t>OF GPR</a:t>
            </a:r>
          </a:p>
          <a:p>
            <a:pPr algn="just" marL="704613" indent="-352306" lvl="1">
              <a:lnSpc>
                <a:spcPts val="4569"/>
              </a:lnSpc>
              <a:spcBef>
                <a:spcPct val="0"/>
              </a:spcBef>
              <a:buFont typeface="Arial"/>
              <a:buChar char="•"/>
            </a:pPr>
            <a:r>
              <a:rPr lang="en-US" sz="3263">
                <a:solidFill>
                  <a:srgbClr val="000000"/>
                </a:solidFill>
                <a:latin typeface="TT Hoves"/>
                <a:ea typeface="TT Hoves"/>
                <a:cs typeface="TT Hoves"/>
                <a:sym typeface="TT Hoves"/>
              </a:rPr>
              <a:t>NON-PARAMETRIC NATURE: UNLIKE TRADITIONAL REGRESSION TECHNIQUES THAT FIT FIXED-FORM FUNCTIONS (E.G., LINEAR REGRESSION), GPR ADAPTS THE MODEL COMPLEXITY TO THE DATA.</a:t>
            </a:r>
          </a:p>
          <a:p>
            <a:pPr algn="just" marL="704613" indent="-352306" lvl="1">
              <a:lnSpc>
                <a:spcPts val="4569"/>
              </a:lnSpc>
              <a:spcBef>
                <a:spcPct val="0"/>
              </a:spcBef>
              <a:buFont typeface="Arial"/>
              <a:buChar char="•"/>
            </a:pPr>
            <a:r>
              <a:rPr lang="en-US" sz="3263">
                <a:solidFill>
                  <a:srgbClr val="000000"/>
                </a:solidFill>
                <a:latin typeface="TT Hoves"/>
                <a:ea typeface="TT Hoves"/>
                <a:cs typeface="TT Hoves"/>
                <a:sym typeface="TT Hoves"/>
              </a:rPr>
              <a:t>UNCERTAINTY QUANTIFICATION: GPR GIVES UNCERTAINTY (VARIANCE) ALONG WITH THE PREDICTIONS, WHICH IS HELPFUL IN MANY REAL-WORLD PROBLEMS WHERE CONFIDENCE IN PREDICTIONS IS IMPORTANT.</a:t>
            </a:r>
          </a:p>
          <a:p>
            <a:pPr algn="just" marL="704613" indent="-352306" lvl="1">
              <a:lnSpc>
                <a:spcPts val="4569"/>
              </a:lnSpc>
              <a:spcBef>
                <a:spcPct val="0"/>
              </a:spcBef>
              <a:buFont typeface="Arial"/>
              <a:buChar char="•"/>
            </a:pPr>
            <a:r>
              <a:rPr lang="en-US" sz="3263">
                <a:solidFill>
                  <a:srgbClr val="000000"/>
                </a:solidFill>
                <a:latin typeface="TT Hoves"/>
                <a:ea typeface="TT Hoves"/>
                <a:cs typeface="TT Hoves"/>
                <a:sym typeface="TT Hoves"/>
              </a:rPr>
              <a:t>FLEXIBILITY: BY CHOOSING APPROPRIATE KERNEL FUNCTIONS, GPR CAN MODEL A WIDE RANGE OF DATA PATTERNS, INCLUDING SMOOTH, PERIODIC, AND MORE COMPLEX RELATIONSHIPS.</a:t>
            </a:r>
          </a:p>
          <a:p>
            <a:pPr algn="just" marL="704613" indent="-352306" lvl="1">
              <a:lnSpc>
                <a:spcPts val="4569"/>
              </a:lnSpc>
              <a:spcBef>
                <a:spcPct val="0"/>
              </a:spcBef>
              <a:buFont typeface="Arial"/>
              <a:buChar char="•"/>
            </a:pPr>
            <a:r>
              <a:rPr lang="en-US" sz="3263">
                <a:solidFill>
                  <a:srgbClr val="000000"/>
                </a:solidFill>
                <a:latin typeface="TT Hoves"/>
                <a:ea typeface="TT Hoves"/>
                <a:cs typeface="TT Hoves"/>
                <a:sym typeface="TT Hoves"/>
              </a:rPr>
              <a:t>WORKS WELL FOR SMALL DATASETS: GPR TYPICALLY PERFORMS WELL ON SMALL TO MEDIUM-SIZED DATASETS WHERE IT CAN CAPTURE THE UNDERLYING DATA STRUCTURE EFFECTIVELY.</a:t>
            </a:r>
          </a:p>
          <a:p>
            <a:pPr algn="just">
              <a:lnSpc>
                <a:spcPts val="4569"/>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5EEE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408865"/>
            <a:ext cx="16230600" cy="2825168"/>
          </a:xfrm>
          <a:custGeom>
            <a:avLst/>
            <a:gdLst/>
            <a:ahLst/>
            <a:cxnLst/>
            <a:rect r="r" b="b" t="t" l="l"/>
            <a:pathLst>
              <a:path h="2825168" w="16230600">
                <a:moveTo>
                  <a:pt x="0" y="0"/>
                </a:moveTo>
                <a:lnTo>
                  <a:pt x="16230600" y="0"/>
                </a:lnTo>
                <a:lnTo>
                  <a:pt x="16230600" y="2825168"/>
                </a:lnTo>
                <a:lnTo>
                  <a:pt x="0" y="2825168"/>
                </a:lnTo>
                <a:lnTo>
                  <a:pt x="0" y="0"/>
                </a:lnTo>
                <a:close/>
              </a:path>
            </a:pathLst>
          </a:custGeom>
          <a:blipFill>
            <a:blip r:embed="rId2"/>
            <a:stretch>
              <a:fillRect l="0" t="0" r="0" b="-1973"/>
            </a:stretch>
          </a:blipFill>
        </p:spPr>
      </p:sp>
      <p:grpSp>
        <p:nvGrpSpPr>
          <p:cNvPr name="Group 3" id="3"/>
          <p:cNvGrpSpPr/>
          <p:nvPr/>
        </p:nvGrpSpPr>
        <p:grpSpPr>
          <a:xfrm rot="0">
            <a:off x="443594" y="5586458"/>
            <a:ext cx="17454017" cy="1957288"/>
            <a:chOff x="0" y="0"/>
            <a:chExt cx="23272023" cy="2609717"/>
          </a:xfrm>
        </p:grpSpPr>
        <p:sp>
          <p:nvSpPr>
            <p:cNvPr name="Freeform 4" id="4"/>
            <p:cNvSpPr/>
            <p:nvPr/>
          </p:nvSpPr>
          <p:spPr>
            <a:xfrm flipH="false" flipV="false" rot="0">
              <a:off x="0" y="0"/>
              <a:ext cx="16002036" cy="2609717"/>
            </a:xfrm>
            <a:custGeom>
              <a:avLst/>
              <a:gdLst/>
              <a:ahLst/>
              <a:cxnLst/>
              <a:rect r="r" b="b" t="t" l="l"/>
              <a:pathLst>
                <a:path h="2609717" w="16002036">
                  <a:moveTo>
                    <a:pt x="0" y="0"/>
                  </a:moveTo>
                  <a:lnTo>
                    <a:pt x="16002036" y="0"/>
                  </a:lnTo>
                  <a:lnTo>
                    <a:pt x="16002036" y="2609717"/>
                  </a:lnTo>
                  <a:lnTo>
                    <a:pt x="0" y="2609717"/>
                  </a:lnTo>
                  <a:lnTo>
                    <a:pt x="0" y="0"/>
                  </a:lnTo>
                  <a:close/>
                </a:path>
              </a:pathLst>
            </a:custGeom>
            <a:blipFill>
              <a:blip r:embed="rId3"/>
              <a:stretch>
                <a:fillRect l="0" t="-586" r="0" b="-586"/>
              </a:stretch>
            </a:blipFill>
          </p:spPr>
        </p:sp>
        <p:sp>
          <p:nvSpPr>
            <p:cNvPr name="Freeform 5" id="5"/>
            <p:cNvSpPr/>
            <p:nvPr/>
          </p:nvSpPr>
          <p:spPr>
            <a:xfrm flipH="false" flipV="false" rot="0">
              <a:off x="16002036" y="76636"/>
              <a:ext cx="7269987" cy="2533082"/>
            </a:xfrm>
            <a:custGeom>
              <a:avLst/>
              <a:gdLst/>
              <a:ahLst/>
              <a:cxnLst/>
              <a:rect r="r" b="b" t="t" l="l"/>
              <a:pathLst>
                <a:path h="2533082" w="7269987">
                  <a:moveTo>
                    <a:pt x="0" y="0"/>
                  </a:moveTo>
                  <a:lnTo>
                    <a:pt x="7269987" y="0"/>
                  </a:lnTo>
                  <a:lnTo>
                    <a:pt x="7269987" y="2533081"/>
                  </a:lnTo>
                  <a:lnTo>
                    <a:pt x="0" y="2533081"/>
                  </a:lnTo>
                  <a:lnTo>
                    <a:pt x="0" y="0"/>
                  </a:lnTo>
                  <a:close/>
                </a:path>
              </a:pathLst>
            </a:custGeom>
            <a:blipFill>
              <a:blip r:embed="rId4"/>
              <a:stretch>
                <a:fillRect l="0" t="-586" r="0" b="-586"/>
              </a:stretch>
            </a:blipFill>
          </p:spPr>
        </p:sp>
      </p:grpSp>
      <p:grpSp>
        <p:nvGrpSpPr>
          <p:cNvPr name="Group 6" id="6"/>
          <p:cNvGrpSpPr/>
          <p:nvPr/>
        </p:nvGrpSpPr>
        <p:grpSpPr>
          <a:xfrm rot="0">
            <a:off x="3148341" y="348209"/>
            <a:ext cx="11750860" cy="1904251"/>
            <a:chOff x="0" y="0"/>
            <a:chExt cx="3094877" cy="501531"/>
          </a:xfrm>
        </p:grpSpPr>
        <p:sp>
          <p:nvSpPr>
            <p:cNvPr name="Freeform 7" id="7"/>
            <p:cNvSpPr/>
            <p:nvPr/>
          </p:nvSpPr>
          <p:spPr>
            <a:xfrm flipH="false" flipV="false" rot="0">
              <a:off x="0" y="0"/>
              <a:ext cx="3094877" cy="501531"/>
            </a:xfrm>
            <a:custGeom>
              <a:avLst/>
              <a:gdLst/>
              <a:ahLst/>
              <a:cxnLst/>
              <a:rect r="r" b="b" t="t" l="l"/>
              <a:pathLst>
                <a:path h="501531" w="3094877">
                  <a:moveTo>
                    <a:pt x="65884" y="0"/>
                  </a:moveTo>
                  <a:lnTo>
                    <a:pt x="3028993" y="0"/>
                  </a:lnTo>
                  <a:cubicBezTo>
                    <a:pt x="3046466" y="0"/>
                    <a:pt x="3063224" y="6941"/>
                    <a:pt x="3075580" y="19297"/>
                  </a:cubicBezTo>
                  <a:cubicBezTo>
                    <a:pt x="3087936" y="31653"/>
                    <a:pt x="3094877" y="48410"/>
                    <a:pt x="3094877" y="65884"/>
                  </a:cubicBezTo>
                  <a:lnTo>
                    <a:pt x="3094877" y="435647"/>
                  </a:lnTo>
                  <a:cubicBezTo>
                    <a:pt x="3094877" y="453121"/>
                    <a:pt x="3087936" y="469878"/>
                    <a:pt x="3075580" y="482234"/>
                  </a:cubicBezTo>
                  <a:cubicBezTo>
                    <a:pt x="3063224" y="494590"/>
                    <a:pt x="3046466" y="501531"/>
                    <a:pt x="3028993" y="501531"/>
                  </a:cubicBezTo>
                  <a:lnTo>
                    <a:pt x="65884" y="501531"/>
                  </a:lnTo>
                  <a:cubicBezTo>
                    <a:pt x="48410" y="501531"/>
                    <a:pt x="31653" y="494590"/>
                    <a:pt x="19297" y="482234"/>
                  </a:cubicBezTo>
                  <a:cubicBezTo>
                    <a:pt x="6941" y="469878"/>
                    <a:pt x="0" y="453121"/>
                    <a:pt x="0" y="435647"/>
                  </a:cubicBezTo>
                  <a:lnTo>
                    <a:pt x="0" y="65884"/>
                  </a:lnTo>
                  <a:cubicBezTo>
                    <a:pt x="0" y="48410"/>
                    <a:pt x="6941" y="31653"/>
                    <a:pt x="19297" y="19297"/>
                  </a:cubicBezTo>
                  <a:cubicBezTo>
                    <a:pt x="31653" y="6941"/>
                    <a:pt x="48410" y="0"/>
                    <a:pt x="65884" y="0"/>
                  </a:cubicBezTo>
                  <a:close/>
                </a:path>
              </a:pathLst>
            </a:custGeom>
            <a:solidFill>
              <a:srgbClr val="A1BA9B"/>
            </a:solidFill>
          </p:spPr>
        </p:sp>
        <p:sp>
          <p:nvSpPr>
            <p:cNvPr name="TextBox 8" id="8"/>
            <p:cNvSpPr txBox="true"/>
            <p:nvPr/>
          </p:nvSpPr>
          <p:spPr>
            <a:xfrm>
              <a:off x="0" y="-28575"/>
              <a:ext cx="3094877" cy="530106"/>
            </a:xfrm>
            <a:prstGeom prst="rect">
              <a:avLst/>
            </a:prstGeom>
          </p:spPr>
          <p:txBody>
            <a:bodyPr anchor="ctr" rtlCol="false" tIns="50800" lIns="50800" bIns="50800" rIns="50800"/>
            <a:lstStyle/>
            <a:p>
              <a:pPr algn="ctr">
                <a:lnSpc>
                  <a:spcPts val="2095"/>
                </a:lnSpc>
              </a:pPr>
            </a:p>
          </p:txBody>
        </p:sp>
      </p:grpSp>
      <p:grpSp>
        <p:nvGrpSpPr>
          <p:cNvPr name="Group 9" id="9"/>
          <p:cNvGrpSpPr/>
          <p:nvPr/>
        </p:nvGrpSpPr>
        <p:grpSpPr>
          <a:xfrm rot="0">
            <a:off x="3148341" y="7896171"/>
            <a:ext cx="12527249" cy="1671538"/>
            <a:chOff x="0" y="0"/>
            <a:chExt cx="3299358" cy="440241"/>
          </a:xfrm>
        </p:grpSpPr>
        <p:sp>
          <p:nvSpPr>
            <p:cNvPr name="Freeform 10" id="10"/>
            <p:cNvSpPr/>
            <p:nvPr/>
          </p:nvSpPr>
          <p:spPr>
            <a:xfrm flipH="false" flipV="false" rot="0">
              <a:off x="0" y="0"/>
              <a:ext cx="3299358" cy="440241"/>
            </a:xfrm>
            <a:custGeom>
              <a:avLst/>
              <a:gdLst/>
              <a:ahLst/>
              <a:cxnLst/>
              <a:rect r="r" b="b" t="t" l="l"/>
              <a:pathLst>
                <a:path h="440241" w="3299358">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name="TextBox 11" id="11"/>
            <p:cNvSpPr txBox="true"/>
            <p:nvPr/>
          </p:nvSpPr>
          <p:spPr>
            <a:xfrm>
              <a:off x="0" y="-28575"/>
              <a:ext cx="3299358" cy="468816"/>
            </a:xfrm>
            <a:prstGeom prst="rect">
              <a:avLst/>
            </a:prstGeom>
          </p:spPr>
          <p:txBody>
            <a:bodyPr anchor="ctr" rtlCol="false" tIns="50800" lIns="50800" bIns="50800" rIns="50800"/>
            <a:lstStyle/>
            <a:p>
              <a:pPr algn="ctr">
                <a:lnSpc>
                  <a:spcPts val="2095"/>
                </a:lnSpc>
              </a:pPr>
            </a:p>
          </p:txBody>
        </p:sp>
      </p:grpSp>
      <p:sp>
        <p:nvSpPr>
          <p:cNvPr name="TextBox 12" id="12"/>
          <p:cNvSpPr txBox="true"/>
          <p:nvPr/>
        </p:nvSpPr>
        <p:spPr>
          <a:xfrm rot="0">
            <a:off x="4416240" y="7781871"/>
            <a:ext cx="9508724" cy="1882140"/>
          </a:xfrm>
          <a:prstGeom prst="rect">
            <a:avLst/>
          </a:prstGeom>
        </p:spPr>
        <p:txBody>
          <a:bodyPr anchor="t" rtlCol="false" tIns="0" lIns="0" bIns="0" rIns="0">
            <a:spAutoFit/>
          </a:bodyPr>
          <a:lstStyle/>
          <a:p>
            <a:pPr algn="ctr">
              <a:lnSpc>
                <a:spcPts val="7560"/>
              </a:lnSpc>
            </a:pPr>
            <a:r>
              <a:rPr lang="en-US" sz="5400">
                <a:solidFill>
                  <a:srgbClr val="2C4A24"/>
                </a:solidFill>
                <a:latin typeface="Thicker"/>
                <a:ea typeface="Thicker"/>
                <a:cs typeface="Thicker"/>
                <a:sym typeface="Thicker"/>
              </a:rPr>
              <a:t>FEATURES ON WHICH THE MODEL IS TRAINED</a:t>
            </a:r>
          </a:p>
        </p:txBody>
      </p:sp>
      <p:sp>
        <p:nvSpPr>
          <p:cNvPr name="TextBox 13" id="13"/>
          <p:cNvSpPr txBox="true"/>
          <p:nvPr/>
        </p:nvSpPr>
        <p:spPr>
          <a:xfrm rot="0">
            <a:off x="4657604" y="370319"/>
            <a:ext cx="9508724" cy="1882140"/>
          </a:xfrm>
          <a:prstGeom prst="rect">
            <a:avLst/>
          </a:prstGeom>
        </p:spPr>
        <p:txBody>
          <a:bodyPr anchor="t" rtlCol="false" tIns="0" lIns="0" bIns="0" rIns="0">
            <a:spAutoFit/>
          </a:bodyPr>
          <a:lstStyle/>
          <a:p>
            <a:pPr algn="ctr">
              <a:lnSpc>
                <a:spcPts val="7560"/>
              </a:lnSpc>
            </a:pPr>
            <a:r>
              <a:rPr lang="en-US" sz="5400">
                <a:solidFill>
                  <a:srgbClr val="2C4A24"/>
                </a:solidFill>
                <a:latin typeface="Thicker"/>
                <a:ea typeface="Thicker"/>
                <a:cs typeface="Thicker"/>
                <a:sym typeface="Thicker"/>
              </a:rPr>
              <a:t>TRAGET VALUES TO BE PREDICTED</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5EEE0"/>
        </a:solidFill>
      </p:bgPr>
    </p:bg>
    <p:spTree>
      <p:nvGrpSpPr>
        <p:cNvPr id="1" name=""/>
        <p:cNvGrpSpPr/>
        <p:nvPr/>
      </p:nvGrpSpPr>
      <p:grpSpPr>
        <a:xfrm>
          <a:off x="0" y="0"/>
          <a:ext cx="0" cy="0"/>
          <a:chOff x="0" y="0"/>
          <a:chExt cx="0" cy="0"/>
        </a:xfrm>
      </p:grpSpPr>
      <p:sp>
        <p:nvSpPr>
          <p:cNvPr name="TextBox 2" id="2"/>
          <p:cNvSpPr txBox="true"/>
          <p:nvPr/>
        </p:nvSpPr>
        <p:spPr>
          <a:xfrm rot="0">
            <a:off x="155178" y="517190"/>
            <a:ext cx="18288000" cy="3063875"/>
          </a:xfrm>
          <a:prstGeom prst="rect">
            <a:avLst/>
          </a:prstGeom>
        </p:spPr>
        <p:txBody>
          <a:bodyPr anchor="t" rtlCol="false" tIns="0" lIns="0" bIns="0" rIns="0">
            <a:spAutoFit/>
          </a:bodyPr>
          <a:lstStyle/>
          <a:p>
            <a:pPr algn="just">
              <a:lnSpc>
                <a:spcPts val="4899"/>
              </a:lnSpc>
            </a:pPr>
          </a:p>
          <a:p>
            <a:pPr algn="just" marL="755649" indent="-377824" lvl="1">
              <a:lnSpc>
                <a:spcPts val="4899"/>
              </a:lnSpc>
              <a:buFont typeface="Arial"/>
              <a:buChar char="•"/>
            </a:pPr>
            <a:r>
              <a:rPr lang="en-US" sz="3499">
                <a:solidFill>
                  <a:srgbClr val="000000"/>
                </a:solidFill>
                <a:latin typeface="Canva Sans"/>
                <a:ea typeface="Canva Sans"/>
                <a:cs typeface="Canva Sans"/>
                <a:sym typeface="Canva Sans"/>
              </a:rPr>
              <a:t>By following these steps, Gaussian Process Regression can be effectively applied to your spectroscopic dataset, using robust feature selection and hyperparameter optimization techniques.</a:t>
            </a:r>
          </a:p>
          <a:p>
            <a:pPr algn="just">
              <a:lnSpc>
                <a:spcPts val="4899"/>
              </a:lnSpc>
            </a:pPr>
          </a:p>
        </p:txBody>
      </p:sp>
      <p:grpSp>
        <p:nvGrpSpPr>
          <p:cNvPr name="Group 3" id="3"/>
          <p:cNvGrpSpPr/>
          <p:nvPr/>
        </p:nvGrpSpPr>
        <p:grpSpPr>
          <a:xfrm rot="0">
            <a:off x="-1769697" y="3864599"/>
            <a:ext cx="11377546" cy="1641876"/>
            <a:chOff x="0" y="0"/>
            <a:chExt cx="2996555" cy="432428"/>
          </a:xfrm>
        </p:grpSpPr>
        <p:sp>
          <p:nvSpPr>
            <p:cNvPr name="Freeform 4" id="4"/>
            <p:cNvSpPr/>
            <p:nvPr/>
          </p:nvSpPr>
          <p:spPr>
            <a:xfrm flipH="false" flipV="false" rot="0">
              <a:off x="0" y="0"/>
              <a:ext cx="2996555" cy="432428"/>
            </a:xfrm>
            <a:custGeom>
              <a:avLst/>
              <a:gdLst/>
              <a:ahLst/>
              <a:cxnLst/>
              <a:rect r="r" b="b" t="t" l="l"/>
              <a:pathLst>
                <a:path h="432428" w="2996555">
                  <a:moveTo>
                    <a:pt x="68046" y="0"/>
                  </a:moveTo>
                  <a:lnTo>
                    <a:pt x="2928510" y="0"/>
                  </a:lnTo>
                  <a:cubicBezTo>
                    <a:pt x="2946557" y="0"/>
                    <a:pt x="2963864" y="7169"/>
                    <a:pt x="2976625" y="19930"/>
                  </a:cubicBezTo>
                  <a:cubicBezTo>
                    <a:pt x="2989386" y="32691"/>
                    <a:pt x="2996555" y="49999"/>
                    <a:pt x="2996555" y="68046"/>
                  </a:cubicBezTo>
                  <a:lnTo>
                    <a:pt x="2996555" y="364383"/>
                  </a:lnTo>
                  <a:cubicBezTo>
                    <a:pt x="2996555" y="401963"/>
                    <a:pt x="2966090" y="432428"/>
                    <a:pt x="2928510" y="432428"/>
                  </a:cubicBezTo>
                  <a:lnTo>
                    <a:pt x="68046" y="432428"/>
                  </a:lnTo>
                  <a:cubicBezTo>
                    <a:pt x="49999" y="432428"/>
                    <a:pt x="32691" y="425259"/>
                    <a:pt x="19930" y="412498"/>
                  </a:cubicBezTo>
                  <a:cubicBezTo>
                    <a:pt x="7169" y="399737"/>
                    <a:pt x="0" y="382429"/>
                    <a:pt x="0" y="364383"/>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name="TextBox 5" id="5"/>
            <p:cNvSpPr txBox="true"/>
            <p:nvPr/>
          </p:nvSpPr>
          <p:spPr>
            <a:xfrm>
              <a:off x="0" y="-28575"/>
              <a:ext cx="2996555" cy="461003"/>
            </a:xfrm>
            <a:prstGeom prst="rect">
              <a:avLst/>
            </a:prstGeom>
          </p:spPr>
          <p:txBody>
            <a:bodyPr anchor="ctr" rtlCol="false" tIns="50800" lIns="50800" bIns="50800" rIns="50800"/>
            <a:lstStyle/>
            <a:p>
              <a:pPr algn="ctr">
                <a:lnSpc>
                  <a:spcPts val="2095"/>
                </a:lnSpc>
              </a:pPr>
            </a:p>
          </p:txBody>
        </p:sp>
      </p:grpSp>
      <p:sp>
        <p:nvSpPr>
          <p:cNvPr name="TextBox 6" id="6"/>
          <p:cNvSpPr txBox="true"/>
          <p:nvPr/>
        </p:nvSpPr>
        <p:spPr>
          <a:xfrm rot="0">
            <a:off x="1028700" y="4155907"/>
            <a:ext cx="7552135" cy="756954"/>
          </a:xfrm>
          <a:prstGeom prst="rect">
            <a:avLst/>
          </a:prstGeom>
        </p:spPr>
        <p:txBody>
          <a:bodyPr anchor="t" rtlCol="false" tIns="0" lIns="0" bIns="0" rIns="0">
            <a:spAutoFit/>
          </a:bodyPr>
          <a:lstStyle/>
          <a:p>
            <a:pPr algn="ctr">
              <a:lnSpc>
                <a:spcPts val="6229"/>
              </a:lnSpc>
              <a:spcBef>
                <a:spcPct val="0"/>
              </a:spcBef>
            </a:pPr>
            <a:r>
              <a:rPr lang="en-US" sz="4449">
                <a:solidFill>
                  <a:srgbClr val="000000"/>
                </a:solidFill>
                <a:latin typeface="TT Hoves"/>
                <a:ea typeface="TT Hoves"/>
                <a:cs typeface="TT Hoves"/>
                <a:sym typeface="TT Hoves"/>
              </a:rPr>
              <a:t>1. DATA PREPROCESSING</a:t>
            </a:r>
          </a:p>
        </p:txBody>
      </p:sp>
      <p:grpSp>
        <p:nvGrpSpPr>
          <p:cNvPr name="Group 7" id="7"/>
          <p:cNvGrpSpPr/>
          <p:nvPr/>
        </p:nvGrpSpPr>
        <p:grpSpPr>
          <a:xfrm rot="0">
            <a:off x="-1769697" y="5889970"/>
            <a:ext cx="11377546" cy="1616284"/>
            <a:chOff x="0" y="0"/>
            <a:chExt cx="2996555" cy="425688"/>
          </a:xfrm>
        </p:grpSpPr>
        <p:sp>
          <p:nvSpPr>
            <p:cNvPr name="Freeform 8" id="8"/>
            <p:cNvSpPr/>
            <p:nvPr/>
          </p:nvSpPr>
          <p:spPr>
            <a:xfrm flipH="false" flipV="false" rot="0">
              <a:off x="0" y="0"/>
              <a:ext cx="2996555" cy="425688"/>
            </a:xfrm>
            <a:custGeom>
              <a:avLst/>
              <a:gdLst/>
              <a:ahLst/>
              <a:cxnLst/>
              <a:rect r="r" b="b" t="t" l="l"/>
              <a:pathLst>
                <a:path h="425688" w="2996555">
                  <a:moveTo>
                    <a:pt x="68046" y="0"/>
                  </a:moveTo>
                  <a:lnTo>
                    <a:pt x="2928510" y="0"/>
                  </a:lnTo>
                  <a:cubicBezTo>
                    <a:pt x="2946557" y="0"/>
                    <a:pt x="2963864" y="7169"/>
                    <a:pt x="2976625" y="19930"/>
                  </a:cubicBezTo>
                  <a:cubicBezTo>
                    <a:pt x="2989386" y="32691"/>
                    <a:pt x="2996555" y="49999"/>
                    <a:pt x="2996555" y="68046"/>
                  </a:cubicBezTo>
                  <a:lnTo>
                    <a:pt x="2996555" y="357642"/>
                  </a:lnTo>
                  <a:cubicBezTo>
                    <a:pt x="2996555" y="395223"/>
                    <a:pt x="2966090" y="425688"/>
                    <a:pt x="2928510" y="425688"/>
                  </a:cubicBezTo>
                  <a:lnTo>
                    <a:pt x="68046" y="425688"/>
                  </a:lnTo>
                  <a:cubicBezTo>
                    <a:pt x="49999" y="425688"/>
                    <a:pt x="32691" y="418519"/>
                    <a:pt x="19930" y="405758"/>
                  </a:cubicBezTo>
                  <a:cubicBezTo>
                    <a:pt x="7169" y="392997"/>
                    <a:pt x="0" y="375689"/>
                    <a:pt x="0" y="357642"/>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name="TextBox 9" id="9"/>
            <p:cNvSpPr txBox="true"/>
            <p:nvPr/>
          </p:nvSpPr>
          <p:spPr>
            <a:xfrm>
              <a:off x="0" y="-28575"/>
              <a:ext cx="2996555" cy="454263"/>
            </a:xfrm>
            <a:prstGeom prst="rect">
              <a:avLst/>
            </a:prstGeom>
          </p:spPr>
          <p:txBody>
            <a:bodyPr anchor="ctr" rtlCol="false" tIns="50800" lIns="50800" bIns="50800" rIns="50800"/>
            <a:lstStyle/>
            <a:p>
              <a:pPr algn="ctr">
                <a:lnSpc>
                  <a:spcPts val="2095"/>
                </a:lnSpc>
              </a:pPr>
            </a:p>
          </p:txBody>
        </p:sp>
      </p:grpSp>
      <p:grpSp>
        <p:nvGrpSpPr>
          <p:cNvPr name="Group 10" id="10"/>
          <p:cNvGrpSpPr/>
          <p:nvPr/>
        </p:nvGrpSpPr>
        <p:grpSpPr>
          <a:xfrm rot="0">
            <a:off x="-1769697" y="7939892"/>
            <a:ext cx="11377546" cy="1829334"/>
            <a:chOff x="0" y="0"/>
            <a:chExt cx="2996555" cy="481800"/>
          </a:xfrm>
        </p:grpSpPr>
        <p:sp>
          <p:nvSpPr>
            <p:cNvPr name="Freeform 11" id="11"/>
            <p:cNvSpPr/>
            <p:nvPr/>
          </p:nvSpPr>
          <p:spPr>
            <a:xfrm flipH="false" flipV="false" rot="0">
              <a:off x="0" y="0"/>
              <a:ext cx="2996555" cy="481800"/>
            </a:xfrm>
            <a:custGeom>
              <a:avLst/>
              <a:gdLst/>
              <a:ahLst/>
              <a:cxnLst/>
              <a:rect r="r" b="b" t="t" l="l"/>
              <a:pathLst>
                <a:path h="481800" w="2996555">
                  <a:moveTo>
                    <a:pt x="68046" y="0"/>
                  </a:moveTo>
                  <a:lnTo>
                    <a:pt x="2928510" y="0"/>
                  </a:lnTo>
                  <a:cubicBezTo>
                    <a:pt x="2946557" y="0"/>
                    <a:pt x="2963864" y="7169"/>
                    <a:pt x="2976625" y="19930"/>
                  </a:cubicBezTo>
                  <a:cubicBezTo>
                    <a:pt x="2989386" y="32691"/>
                    <a:pt x="2996555" y="49999"/>
                    <a:pt x="2996555" y="68046"/>
                  </a:cubicBezTo>
                  <a:lnTo>
                    <a:pt x="2996555" y="413754"/>
                  </a:lnTo>
                  <a:cubicBezTo>
                    <a:pt x="2996555" y="451335"/>
                    <a:pt x="2966090" y="481800"/>
                    <a:pt x="2928510" y="481800"/>
                  </a:cubicBezTo>
                  <a:lnTo>
                    <a:pt x="68046" y="481800"/>
                  </a:lnTo>
                  <a:cubicBezTo>
                    <a:pt x="49999" y="481800"/>
                    <a:pt x="32691" y="474631"/>
                    <a:pt x="19930" y="461870"/>
                  </a:cubicBezTo>
                  <a:cubicBezTo>
                    <a:pt x="7169" y="449109"/>
                    <a:pt x="0" y="431801"/>
                    <a:pt x="0" y="413754"/>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name="TextBox 12" id="12"/>
            <p:cNvSpPr txBox="true"/>
            <p:nvPr/>
          </p:nvSpPr>
          <p:spPr>
            <a:xfrm>
              <a:off x="0" y="-28575"/>
              <a:ext cx="2996555" cy="510375"/>
            </a:xfrm>
            <a:prstGeom prst="rect">
              <a:avLst/>
            </a:prstGeom>
          </p:spPr>
          <p:txBody>
            <a:bodyPr anchor="ctr" rtlCol="false" tIns="50800" lIns="50800" bIns="50800" rIns="50800"/>
            <a:lstStyle/>
            <a:p>
              <a:pPr algn="ctr">
                <a:lnSpc>
                  <a:spcPts val="2095"/>
                </a:lnSpc>
              </a:pPr>
            </a:p>
          </p:txBody>
        </p:sp>
      </p:grpSp>
      <p:grpSp>
        <p:nvGrpSpPr>
          <p:cNvPr name="Group 13" id="13"/>
          <p:cNvGrpSpPr/>
          <p:nvPr/>
        </p:nvGrpSpPr>
        <p:grpSpPr>
          <a:xfrm rot="0">
            <a:off x="10149672" y="3581065"/>
            <a:ext cx="11377546" cy="1925409"/>
            <a:chOff x="0" y="0"/>
            <a:chExt cx="2996555" cy="507104"/>
          </a:xfrm>
        </p:grpSpPr>
        <p:sp>
          <p:nvSpPr>
            <p:cNvPr name="Freeform 14" id="14"/>
            <p:cNvSpPr/>
            <p:nvPr/>
          </p:nvSpPr>
          <p:spPr>
            <a:xfrm flipH="false" flipV="false" rot="0">
              <a:off x="0" y="0"/>
              <a:ext cx="2996555" cy="507104"/>
            </a:xfrm>
            <a:custGeom>
              <a:avLst/>
              <a:gdLst/>
              <a:ahLst/>
              <a:cxnLst/>
              <a:rect r="r" b="b" t="t" l="l"/>
              <a:pathLst>
                <a:path h="507104" w="2996555">
                  <a:moveTo>
                    <a:pt x="68046" y="0"/>
                  </a:moveTo>
                  <a:lnTo>
                    <a:pt x="2928510" y="0"/>
                  </a:lnTo>
                  <a:cubicBezTo>
                    <a:pt x="2946557" y="0"/>
                    <a:pt x="2963864" y="7169"/>
                    <a:pt x="2976625" y="19930"/>
                  </a:cubicBezTo>
                  <a:cubicBezTo>
                    <a:pt x="2989386" y="32691"/>
                    <a:pt x="2996555" y="49999"/>
                    <a:pt x="2996555" y="68046"/>
                  </a:cubicBezTo>
                  <a:lnTo>
                    <a:pt x="2996555" y="439058"/>
                  </a:lnTo>
                  <a:cubicBezTo>
                    <a:pt x="2996555" y="457105"/>
                    <a:pt x="2989386" y="474413"/>
                    <a:pt x="2976625" y="487174"/>
                  </a:cubicBezTo>
                  <a:cubicBezTo>
                    <a:pt x="2963864" y="499935"/>
                    <a:pt x="2946557" y="507104"/>
                    <a:pt x="2928510" y="507104"/>
                  </a:cubicBezTo>
                  <a:lnTo>
                    <a:pt x="68046" y="507104"/>
                  </a:lnTo>
                  <a:cubicBezTo>
                    <a:pt x="49999" y="507104"/>
                    <a:pt x="32691" y="499935"/>
                    <a:pt x="19930" y="487174"/>
                  </a:cubicBezTo>
                  <a:cubicBezTo>
                    <a:pt x="7169" y="474413"/>
                    <a:pt x="0" y="457105"/>
                    <a:pt x="0" y="439058"/>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name="TextBox 15" id="15"/>
            <p:cNvSpPr txBox="true"/>
            <p:nvPr/>
          </p:nvSpPr>
          <p:spPr>
            <a:xfrm>
              <a:off x="0" y="-28575"/>
              <a:ext cx="2996555" cy="535679"/>
            </a:xfrm>
            <a:prstGeom prst="rect">
              <a:avLst/>
            </a:prstGeom>
          </p:spPr>
          <p:txBody>
            <a:bodyPr anchor="ctr" rtlCol="false" tIns="50800" lIns="50800" bIns="50800" rIns="50800"/>
            <a:lstStyle/>
            <a:p>
              <a:pPr algn="ctr">
                <a:lnSpc>
                  <a:spcPts val="2095"/>
                </a:lnSpc>
              </a:pPr>
            </a:p>
          </p:txBody>
        </p:sp>
      </p:grpSp>
      <p:grpSp>
        <p:nvGrpSpPr>
          <p:cNvPr name="Group 16" id="16"/>
          <p:cNvGrpSpPr/>
          <p:nvPr/>
        </p:nvGrpSpPr>
        <p:grpSpPr>
          <a:xfrm rot="0">
            <a:off x="10149672" y="5910512"/>
            <a:ext cx="11377546" cy="1905563"/>
            <a:chOff x="0" y="0"/>
            <a:chExt cx="2996555" cy="501877"/>
          </a:xfrm>
        </p:grpSpPr>
        <p:sp>
          <p:nvSpPr>
            <p:cNvPr name="Freeform 17" id="17"/>
            <p:cNvSpPr/>
            <p:nvPr/>
          </p:nvSpPr>
          <p:spPr>
            <a:xfrm flipH="false" flipV="false" rot="0">
              <a:off x="0" y="0"/>
              <a:ext cx="2996555" cy="501877"/>
            </a:xfrm>
            <a:custGeom>
              <a:avLst/>
              <a:gdLst/>
              <a:ahLst/>
              <a:cxnLst/>
              <a:rect r="r" b="b" t="t" l="l"/>
              <a:pathLst>
                <a:path h="501877" w="2996555">
                  <a:moveTo>
                    <a:pt x="68046" y="0"/>
                  </a:moveTo>
                  <a:lnTo>
                    <a:pt x="2928510" y="0"/>
                  </a:lnTo>
                  <a:cubicBezTo>
                    <a:pt x="2946557" y="0"/>
                    <a:pt x="2963864" y="7169"/>
                    <a:pt x="2976625" y="19930"/>
                  </a:cubicBezTo>
                  <a:cubicBezTo>
                    <a:pt x="2989386" y="32691"/>
                    <a:pt x="2996555" y="49999"/>
                    <a:pt x="2996555" y="68046"/>
                  </a:cubicBezTo>
                  <a:lnTo>
                    <a:pt x="2996555" y="433831"/>
                  </a:lnTo>
                  <a:cubicBezTo>
                    <a:pt x="2996555" y="471412"/>
                    <a:pt x="2966090" y="501877"/>
                    <a:pt x="2928510" y="501877"/>
                  </a:cubicBezTo>
                  <a:lnTo>
                    <a:pt x="68046" y="501877"/>
                  </a:lnTo>
                  <a:cubicBezTo>
                    <a:pt x="49999" y="501877"/>
                    <a:pt x="32691" y="494708"/>
                    <a:pt x="19930" y="481947"/>
                  </a:cubicBezTo>
                  <a:cubicBezTo>
                    <a:pt x="7169" y="469186"/>
                    <a:pt x="0" y="451878"/>
                    <a:pt x="0" y="433831"/>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name="TextBox 18" id="18"/>
            <p:cNvSpPr txBox="true"/>
            <p:nvPr/>
          </p:nvSpPr>
          <p:spPr>
            <a:xfrm>
              <a:off x="0" y="-28575"/>
              <a:ext cx="2996555" cy="530452"/>
            </a:xfrm>
            <a:prstGeom prst="rect">
              <a:avLst/>
            </a:prstGeom>
          </p:spPr>
          <p:txBody>
            <a:bodyPr anchor="ctr" rtlCol="false" tIns="50800" lIns="50800" bIns="50800" rIns="50800"/>
            <a:lstStyle/>
            <a:p>
              <a:pPr algn="ctr">
                <a:lnSpc>
                  <a:spcPts val="2095"/>
                </a:lnSpc>
              </a:pPr>
            </a:p>
          </p:txBody>
        </p:sp>
      </p:grpSp>
      <p:grpSp>
        <p:nvGrpSpPr>
          <p:cNvPr name="Group 19" id="19"/>
          <p:cNvGrpSpPr/>
          <p:nvPr/>
        </p:nvGrpSpPr>
        <p:grpSpPr>
          <a:xfrm rot="0">
            <a:off x="10149672" y="8220113"/>
            <a:ext cx="11377546" cy="1735852"/>
            <a:chOff x="0" y="0"/>
            <a:chExt cx="2996555" cy="457179"/>
          </a:xfrm>
        </p:grpSpPr>
        <p:sp>
          <p:nvSpPr>
            <p:cNvPr name="Freeform 20" id="20"/>
            <p:cNvSpPr/>
            <p:nvPr/>
          </p:nvSpPr>
          <p:spPr>
            <a:xfrm flipH="false" flipV="false" rot="0">
              <a:off x="0" y="0"/>
              <a:ext cx="2996555" cy="457179"/>
            </a:xfrm>
            <a:custGeom>
              <a:avLst/>
              <a:gdLst/>
              <a:ahLst/>
              <a:cxnLst/>
              <a:rect r="r" b="b" t="t" l="l"/>
              <a:pathLst>
                <a:path h="457179" w="2996555">
                  <a:moveTo>
                    <a:pt x="68046" y="0"/>
                  </a:moveTo>
                  <a:lnTo>
                    <a:pt x="2928510" y="0"/>
                  </a:lnTo>
                  <a:cubicBezTo>
                    <a:pt x="2946557" y="0"/>
                    <a:pt x="2963864" y="7169"/>
                    <a:pt x="2976625" y="19930"/>
                  </a:cubicBezTo>
                  <a:cubicBezTo>
                    <a:pt x="2989386" y="32691"/>
                    <a:pt x="2996555" y="49999"/>
                    <a:pt x="2996555" y="68046"/>
                  </a:cubicBezTo>
                  <a:lnTo>
                    <a:pt x="2996555" y="389133"/>
                  </a:lnTo>
                  <a:cubicBezTo>
                    <a:pt x="2996555" y="407180"/>
                    <a:pt x="2989386" y="424488"/>
                    <a:pt x="2976625" y="437249"/>
                  </a:cubicBezTo>
                  <a:cubicBezTo>
                    <a:pt x="2963864" y="450010"/>
                    <a:pt x="2946557" y="457179"/>
                    <a:pt x="2928510" y="457179"/>
                  </a:cubicBezTo>
                  <a:lnTo>
                    <a:pt x="68046" y="457179"/>
                  </a:lnTo>
                  <a:cubicBezTo>
                    <a:pt x="49999" y="457179"/>
                    <a:pt x="32691" y="450010"/>
                    <a:pt x="19930" y="437249"/>
                  </a:cubicBezTo>
                  <a:cubicBezTo>
                    <a:pt x="7169" y="424488"/>
                    <a:pt x="0" y="407180"/>
                    <a:pt x="0" y="389133"/>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name="TextBox 21" id="21"/>
            <p:cNvSpPr txBox="true"/>
            <p:nvPr/>
          </p:nvSpPr>
          <p:spPr>
            <a:xfrm>
              <a:off x="0" y="-28575"/>
              <a:ext cx="2996555" cy="485754"/>
            </a:xfrm>
            <a:prstGeom prst="rect">
              <a:avLst/>
            </a:prstGeom>
          </p:spPr>
          <p:txBody>
            <a:bodyPr anchor="ctr" rtlCol="false" tIns="50800" lIns="50800" bIns="50800" rIns="50800"/>
            <a:lstStyle/>
            <a:p>
              <a:pPr algn="ctr">
                <a:lnSpc>
                  <a:spcPts val="2095"/>
                </a:lnSpc>
              </a:pPr>
            </a:p>
          </p:txBody>
        </p:sp>
      </p:grpSp>
      <p:sp>
        <p:nvSpPr>
          <p:cNvPr name="TextBox 22" id="22"/>
          <p:cNvSpPr txBox="true"/>
          <p:nvPr/>
        </p:nvSpPr>
        <p:spPr>
          <a:xfrm rot="0">
            <a:off x="962833" y="6097024"/>
            <a:ext cx="7119018" cy="1249284"/>
          </a:xfrm>
          <a:prstGeom prst="rect">
            <a:avLst/>
          </a:prstGeom>
        </p:spPr>
        <p:txBody>
          <a:bodyPr anchor="t" rtlCol="false" tIns="0" lIns="0" bIns="0" rIns="0">
            <a:spAutoFit/>
          </a:bodyPr>
          <a:lstStyle/>
          <a:p>
            <a:pPr algn="ctr">
              <a:lnSpc>
                <a:spcPts val="5064"/>
              </a:lnSpc>
              <a:spcBef>
                <a:spcPct val="0"/>
              </a:spcBef>
            </a:pPr>
            <a:r>
              <a:rPr lang="en-US" sz="3617">
                <a:solidFill>
                  <a:srgbClr val="000000"/>
                </a:solidFill>
                <a:latin typeface="TT Hoves"/>
                <a:ea typeface="TT Hoves"/>
                <a:cs typeface="TT Hoves"/>
                <a:sym typeface="TT Hoves"/>
              </a:rPr>
              <a:t>2.FEATURE SELECTION USING IMPORTANCE SCORES</a:t>
            </a:r>
          </a:p>
        </p:txBody>
      </p:sp>
      <p:sp>
        <p:nvSpPr>
          <p:cNvPr name="TextBox 23" id="23"/>
          <p:cNvSpPr txBox="true"/>
          <p:nvPr/>
        </p:nvSpPr>
        <p:spPr>
          <a:xfrm rot="0">
            <a:off x="1028700" y="8020604"/>
            <a:ext cx="6274382" cy="1623785"/>
          </a:xfrm>
          <a:prstGeom prst="rect">
            <a:avLst/>
          </a:prstGeom>
        </p:spPr>
        <p:txBody>
          <a:bodyPr anchor="t" rtlCol="false" tIns="0" lIns="0" bIns="0" rIns="0">
            <a:spAutoFit/>
          </a:bodyPr>
          <a:lstStyle/>
          <a:p>
            <a:pPr algn="just">
              <a:lnSpc>
                <a:spcPts val="6575"/>
              </a:lnSpc>
            </a:pPr>
            <a:r>
              <a:rPr lang="en-US" sz="4696">
                <a:solidFill>
                  <a:srgbClr val="000000"/>
                </a:solidFill>
                <a:latin typeface="TT Hoves"/>
                <a:ea typeface="TT Hoves"/>
                <a:cs typeface="TT Hoves"/>
                <a:sym typeface="TT Hoves"/>
              </a:rPr>
              <a:t>3.GAUSSIAN PROCESS</a:t>
            </a:r>
          </a:p>
          <a:p>
            <a:pPr algn="just">
              <a:lnSpc>
                <a:spcPts val="6575"/>
              </a:lnSpc>
              <a:spcBef>
                <a:spcPct val="0"/>
              </a:spcBef>
            </a:pPr>
            <a:r>
              <a:rPr lang="en-US" sz="4696">
                <a:solidFill>
                  <a:srgbClr val="000000"/>
                </a:solidFill>
                <a:latin typeface="TT Hoves"/>
                <a:ea typeface="TT Hoves"/>
                <a:cs typeface="TT Hoves"/>
                <a:sym typeface="TT Hoves"/>
              </a:rPr>
              <a:t> REGRESSION </a:t>
            </a:r>
          </a:p>
        </p:txBody>
      </p:sp>
      <p:sp>
        <p:nvSpPr>
          <p:cNvPr name="TextBox 24" id="24"/>
          <p:cNvSpPr txBox="true"/>
          <p:nvPr/>
        </p:nvSpPr>
        <p:spPr>
          <a:xfrm rot="0">
            <a:off x="10888783" y="3767892"/>
            <a:ext cx="7037118" cy="1375608"/>
          </a:xfrm>
          <a:prstGeom prst="rect">
            <a:avLst/>
          </a:prstGeom>
        </p:spPr>
        <p:txBody>
          <a:bodyPr anchor="t" rtlCol="false" tIns="0" lIns="0" bIns="0" rIns="0">
            <a:spAutoFit/>
          </a:bodyPr>
          <a:lstStyle/>
          <a:p>
            <a:pPr algn="r">
              <a:lnSpc>
                <a:spcPts val="5559"/>
              </a:lnSpc>
            </a:pPr>
            <a:r>
              <a:rPr lang="en-US" sz="3970">
                <a:solidFill>
                  <a:srgbClr val="000000"/>
                </a:solidFill>
                <a:latin typeface="TT Hoves"/>
                <a:ea typeface="TT Hoves"/>
                <a:cs typeface="TT Hoves"/>
                <a:sym typeface="TT Hoves"/>
              </a:rPr>
              <a:t>4.HYPERPARAMETER TUNING </a:t>
            </a:r>
          </a:p>
          <a:p>
            <a:pPr algn="r">
              <a:lnSpc>
                <a:spcPts val="5559"/>
              </a:lnSpc>
              <a:spcBef>
                <a:spcPct val="0"/>
              </a:spcBef>
            </a:pPr>
            <a:r>
              <a:rPr lang="en-US" sz="3970">
                <a:solidFill>
                  <a:srgbClr val="000000"/>
                </a:solidFill>
                <a:latin typeface="TT Hoves"/>
                <a:ea typeface="TT Hoves"/>
                <a:cs typeface="TT Hoves"/>
                <a:sym typeface="TT Hoves"/>
              </a:rPr>
              <a:t>USING GRIDSEARCHCV</a:t>
            </a:r>
          </a:p>
        </p:txBody>
      </p:sp>
      <p:sp>
        <p:nvSpPr>
          <p:cNvPr name="TextBox 25" id="25"/>
          <p:cNvSpPr txBox="true"/>
          <p:nvPr/>
        </p:nvSpPr>
        <p:spPr>
          <a:xfrm rot="0">
            <a:off x="11326054" y="6185678"/>
            <a:ext cx="6162577" cy="1288557"/>
          </a:xfrm>
          <a:prstGeom prst="rect">
            <a:avLst/>
          </a:prstGeom>
        </p:spPr>
        <p:txBody>
          <a:bodyPr anchor="t" rtlCol="false" tIns="0" lIns="0" bIns="0" rIns="0">
            <a:spAutoFit/>
          </a:bodyPr>
          <a:lstStyle/>
          <a:p>
            <a:pPr algn="ctr">
              <a:lnSpc>
                <a:spcPts val="5185"/>
              </a:lnSpc>
              <a:spcBef>
                <a:spcPct val="0"/>
              </a:spcBef>
            </a:pPr>
            <a:r>
              <a:rPr lang="en-US" sz="3703">
                <a:solidFill>
                  <a:srgbClr val="000000"/>
                </a:solidFill>
                <a:latin typeface="TT Hoves"/>
                <a:ea typeface="TT Hoves"/>
                <a:cs typeface="TT Hoves"/>
                <a:sym typeface="TT Hoves"/>
              </a:rPr>
              <a:t>5.TRAINING ON IMPORTANT FEATURES</a:t>
            </a:r>
          </a:p>
        </p:txBody>
      </p:sp>
      <p:sp>
        <p:nvSpPr>
          <p:cNvPr name="TextBox 26" id="26"/>
          <p:cNvSpPr txBox="true"/>
          <p:nvPr/>
        </p:nvSpPr>
        <p:spPr>
          <a:xfrm rot="0">
            <a:off x="10888783" y="8288935"/>
            <a:ext cx="6427518" cy="1220976"/>
          </a:xfrm>
          <a:prstGeom prst="rect">
            <a:avLst/>
          </a:prstGeom>
        </p:spPr>
        <p:txBody>
          <a:bodyPr anchor="t" rtlCol="false" tIns="0" lIns="0" bIns="0" rIns="0">
            <a:spAutoFit/>
          </a:bodyPr>
          <a:lstStyle/>
          <a:p>
            <a:pPr algn="ctr">
              <a:lnSpc>
                <a:spcPts val="4906"/>
              </a:lnSpc>
              <a:spcBef>
                <a:spcPct val="0"/>
              </a:spcBef>
            </a:pPr>
            <a:r>
              <a:rPr lang="en-US" sz="3504">
                <a:solidFill>
                  <a:srgbClr val="000000"/>
                </a:solidFill>
                <a:latin typeface="TT Hoves"/>
                <a:ea typeface="TT Hoves"/>
                <a:cs typeface="TT Hoves"/>
                <a:sym typeface="TT Hoves"/>
              </a:rPr>
              <a:t>6. MAKING PREDICTIONS AND EVALUATING THE MODEL </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F5EEE0"/>
        </a:solidFill>
      </p:bgPr>
    </p:bg>
    <p:spTree>
      <p:nvGrpSpPr>
        <p:cNvPr id="1" name=""/>
        <p:cNvGrpSpPr/>
        <p:nvPr/>
      </p:nvGrpSpPr>
      <p:grpSpPr>
        <a:xfrm>
          <a:off x="0" y="0"/>
          <a:ext cx="0" cy="0"/>
          <a:chOff x="0" y="0"/>
          <a:chExt cx="0" cy="0"/>
        </a:xfrm>
      </p:grpSpPr>
      <p:sp>
        <p:nvSpPr>
          <p:cNvPr name="TextBox 2" id="2"/>
          <p:cNvSpPr txBox="true"/>
          <p:nvPr/>
        </p:nvSpPr>
        <p:spPr>
          <a:xfrm rot="0">
            <a:off x="708170" y="509732"/>
            <a:ext cx="16871661" cy="10413438"/>
          </a:xfrm>
          <a:prstGeom prst="rect">
            <a:avLst/>
          </a:prstGeom>
        </p:spPr>
        <p:txBody>
          <a:bodyPr anchor="t" rtlCol="false" tIns="0" lIns="0" bIns="0" rIns="0">
            <a:spAutoFit/>
          </a:bodyPr>
          <a:lstStyle/>
          <a:p>
            <a:pPr algn="just" marL="705942" indent="-352971" lvl="1">
              <a:lnSpc>
                <a:spcPts val="4577"/>
              </a:lnSpc>
              <a:buFont typeface="Arial"/>
              <a:buChar char="•"/>
            </a:pPr>
            <a:r>
              <a:rPr lang="en-US" b="true" sz="3269">
                <a:solidFill>
                  <a:srgbClr val="2C4A24"/>
                </a:solidFill>
                <a:latin typeface="TT Hoves Bold"/>
                <a:ea typeface="TT Hoves Bold"/>
                <a:cs typeface="TT Hoves Bold"/>
                <a:sym typeface="TT Hoves Bold"/>
              </a:rPr>
              <a:t>ROBUSTSCALER</a:t>
            </a:r>
            <a:r>
              <a:rPr lang="en-US" sz="3269">
                <a:solidFill>
                  <a:srgbClr val="000000"/>
                </a:solidFill>
                <a:latin typeface="TT Hoves"/>
                <a:ea typeface="TT Hoves"/>
                <a:cs typeface="TT Hoves"/>
                <a:sym typeface="TT Hoves"/>
              </a:rPr>
              <a:t>: SINCE SPECTROSCOPIC DATA OFTEN CONTAINS OUTLIERS, A ROBUSTSCALER IS APPLIED TO SCALE THE DATA. UNLIKE STANDARD SCALING, WHICH USES MEAN AND VARIANCE, THE ROBUSTSCALER USES THE MEDIAN AND INTERQUARTILE RANGE, MAKING IT MORE RESISTANT TO OUTLIERS.</a:t>
            </a:r>
          </a:p>
          <a:p>
            <a:pPr algn="just">
              <a:lnSpc>
                <a:spcPts val="4577"/>
              </a:lnSpc>
            </a:pPr>
          </a:p>
          <a:p>
            <a:pPr algn="just" marL="705942" indent="-352971" lvl="1">
              <a:lnSpc>
                <a:spcPts val="4577"/>
              </a:lnSpc>
              <a:buFont typeface="Arial"/>
              <a:buChar char="•"/>
            </a:pPr>
            <a:r>
              <a:rPr lang="en-US" b="true" sz="3269">
                <a:solidFill>
                  <a:srgbClr val="1F2C17"/>
                </a:solidFill>
                <a:latin typeface="TT Hoves Bold"/>
                <a:ea typeface="TT Hoves Bold"/>
                <a:cs typeface="TT Hoves Bold"/>
                <a:sym typeface="TT Hoves Bold"/>
              </a:rPr>
              <a:t>HYPERPARAMETER TUNING:</a:t>
            </a:r>
            <a:r>
              <a:rPr lang="en-US" sz="3269">
                <a:solidFill>
                  <a:srgbClr val="000000"/>
                </a:solidFill>
                <a:latin typeface="TT Hoves"/>
                <a:ea typeface="TT Hoves"/>
                <a:cs typeface="TT Hoves"/>
                <a:sym typeface="TT Hoves"/>
              </a:rPr>
              <a:t> IS CRUCIAL TO OPTIMIZE MODEL PERFORMANCE. WE USE GRIDSEARCHCV TO EXPLORE A RANGE OF KERNEL PARAMETERS TO FIND THE BEST-PERFORMING GPR MODEL. CROSS-VALIDATION WITH K FOLDS ENSURES THE MODEL’S GENERALIZATION TO UNSEEN DATA.</a:t>
            </a:r>
          </a:p>
          <a:p>
            <a:pPr algn="just">
              <a:lnSpc>
                <a:spcPts val="4577"/>
              </a:lnSpc>
            </a:pPr>
          </a:p>
          <a:p>
            <a:pPr algn="just" marL="705942" indent="-352971" lvl="1">
              <a:lnSpc>
                <a:spcPts val="4577"/>
              </a:lnSpc>
              <a:spcBef>
                <a:spcPct val="0"/>
              </a:spcBef>
              <a:buFont typeface="Arial"/>
              <a:buChar char="•"/>
            </a:pPr>
            <a:r>
              <a:rPr lang="en-US" b="true" sz="3269">
                <a:solidFill>
                  <a:srgbClr val="1F2C17"/>
                </a:solidFill>
                <a:latin typeface="TT Hoves Bold"/>
                <a:ea typeface="TT Hoves Bold"/>
                <a:cs typeface="TT Hoves Bold"/>
                <a:sym typeface="TT Hoves Bold"/>
              </a:rPr>
              <a:t>BEST M</a:t>
            </a:r>
            <a:r>
              <a:rPr lang="en-US" b="true" sz="3269">
                <a:solidFill>
                  <a:srgbClr val="1F2C17"/>
                </a:solidFill>
                <a:latin typeface="TT Hoves Bold"/>
                <a:ea typeface="TT Hoves Bold"/>
                <a:cs typeface="TT Hoves Bold"/>
                <a:sym typeface="TT Hoves Bold"/>
              </a:rPr>
              <a:t>ODEL:</a:t>
            </a:r>
            <a:r>
              <a:rPr lang="en-US" sz="3269">
                <a:solidFill>
                  <a:srgbClr val="000000"/>
                </a:solidFill>
                <a:latin typeface="TT Hoves"/>
                <a:ea typeface="TT Hoves"/>
                <a:cs typeface="TT Hoves"/>
                <a:sym typeface="TT Hoves"/>
              </a:rPr>
              <a:t> AFTER USING GRIDSEARCHCV AND K-FOLD CROSS-VALIDATION, THE BEST GPR MODEL WITH OPTIMIZED HYPERPARAMETERS IS SELECTED FOR PREDICTION.</a:t>
            </a:r>
          </a:p>
          <a:p>
            <a:pPr algn="just">
              <a:lnSpc>
                <a:spcPts val="4577"/>
              </a:lnSpc>
              <a:spcBef>
                <a:spcPct val="0"/>
              </a:spcBef>
            </a:pPr>
          </a:p>
          <a:p>
            <a:pPr algn="just" marL="705942" indent="-352971" lvl="1">
              <a:lnSpc>
                <a:spcPts val="4577"/>
              </a:lnSpc>
              <a:spcBef>
                <a:spcPct val="0"/>
              </a:spcBef>
              <a:buFont typeface="Arial"/>
              <a:buChar char="•"/>
            </a:pPr>
            <a:r>
              <a:rPr lang="en-US" b="true" sz="3269">
                <a:solidFill>
                  <a:srgbClr val="1F2C17"/>
                </a:solidFill>
                <a:latin typeface="TT Hoves Bold"/>
                <a:ea typeface="TT Hoves Bold"/>
                <a:cs typeface="TT Hoves Bold"/>
                <a:sym typeface="TT Hoves Bold"/>
              </a:rPr>
              <a:t>PREDICTIONS: </a:t>
            </a:r>
            <a:r>
              <a:rPr lang="en-US" sz="3269">
                <a:solidFill>
                  <a:srgbClr val="000000"/>
                </a:solidFill>
                <a:latin typeface="TT Hoves"/>
                <a:ea typeface="TT Hoves"/>
                <a:cs typeface="TT Hoves"/>
                <a:sym typeface="TT Hoves"/>
              </a:rPr>
              <a:t>THE GPR MODEL PROVIDES PREDICTED VALUES FOR THE TARGET VARIABLE BASED ON THE SELECTED FEATURES (IMPORTANCE_DF).</a:t>
            </a:r>
          </a:p>
          <a:p>
            <a:pPr algn="just">
              <a:lnSpc>
                <a:spcPts val="4577"/>
              </a:lnSpc>
              <a:spcBef>
                <a:spcPct val="0"/>
              </a:spcBef>
            </a:pPr>
          </a:p>
          <a:p>
            <a:pPr algn="just">
              <a:lnSpc>
                <a:spcPts val="4577"/>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F5EEE0"/>
        </a:solidFill>
      </p:bgPr>
    </p:bg>
    <p:spTree>
      <p:nvGrpSpPr>
        <p:cNvPr id="1" name=""/>
        <p:cNvGrpSpPr/>
        <p:nvPr/>
      </p:nvGrpSpPr>
      <p:grpSpPr>
        <a:xfrm>
          <a:off x="0" y="0"/>
          <a:ext cx="0" cy="0"/>
          <a:chOff x="0" y="0"/>
          <a:chExt cx="0" cy="0"/>
        </a:xfrm>
      </p:grpSpPr>
      <p:sp>
        <p:nvSpPr>
          <p:cNvPr name="TextBox 2" id="2"/>
          <p:cNvSpPr txBox="true"/>
          <p:nvPr/>
        </p:nvSpPr>
        <p:spPr>
          <a:xfrm rot="0">
            <a:off x="514350" y="489494"/>
            <a:ext cx="17259300" cy="8421790"/>
          </a:xfrm>
          <a:prstGeom prst="rect">
            <a:avLst/>
          </a:prstGeom>
        </p:spPr>
        <p:txBody>
          <a:bodyPr anchor="t" rtlCol="false" tIns="0" lIns="0" bIns="0" rIns="0">
            <a:spAutoFit/>
          </a:bodyPr>
          <a:lstStyle/>
          <a:p>
            <a:pPr algn="just">
              <a:lnSpc>
                <a:spcPts val="4756"/>
              </a:lnSpc>
              <a:spcBef>
                <a:spcPct val="0"/>
              </a:spcBef>
            </a:pPr>
            <a:r>
              <a:rPr lang="en-US" b="true" sz="3397">
                <a:solidFill>
                  <a:srgbClr val="2C4A24"/>
                </a:solidFill>
                <a:latin typeface="TT Hoves Bold"/>
                <a:ea typeface="TT Hoves Bold"/>
                <a:cs typeface="TT Hoves Bold"/>
                <a:sym typeface="TT Hoves Bold"/>
              </a:rPr>
              <a:t>EVALUATI</a:t>
            </a:r>
            <a:r>
              <a:rPr lang="en-US" b="true" sz="3397">
                <a:solidFill>
                  <a:srgbClr val="2C4A24"/>
                </a:solidFill>
                <a:latin typeface="TT Hoves Bold"/>
                <a:ea typeface="TT Hoves Bold"/>
                <a:cs typeface="TT Hoves Bold"/>
                <a:sym typeface="TT Hoves Bold"/>
              </a:rPr>
              <a:t>ON METRICS: </a:t>
            </a:r>
            <a:r>
              <a:rPr lang="en-US" sz="3397">
                <a:solidFill>
                  <a:srgbClr val="000000"/>
                </a:solidFill>
                <a:latin typeface="TT Hoves"/>
                <a:ea typeface="TT Hoves"/>
                <a:cs typeface="TT Hoves"/>
                <a:sym typeface="TT Hoves"/>
              </a:rPr>
              <a:t>THE FINAL EVALUATION METRICS SUCH AS MSE AND R² ARE USED TO ASSESS THE MODEL'S PERFORMANCE.</a:t>
            </a:r>
          </a:p>
          <a:p>
            <a:pPr algn="just">
              <a:lnSpc>
                <a:spcPts val="4756"/>
              </a:lnSpc>
              <a:spcBef>
                <a:spcPct val="0"/>
              </a:spcBef>
            </a:pPr>
          </a:p>
          <a:p>
            <a:pPr algn="just" marL="733523" indent="-366762" lvl="1">
              <a:lnSpc>
                <a:spcPts val="4756"/>
              </a:lnSpc>
              <a:spcBef>
                <a:spcPct val="0"/>
              </a:spcBef>
              <a:buFont typeface="Arial"/>
              <a:buChar char="•"/>
            </a:pPr>
            <a:r>
              <a:rPr lang="en-US" b="true" sz="3397">
                <a:solidFill>
                  <a:srgbClr val="2C4A24"/>
                </a:solidFill>
                <a:latin typeface="TT Hoves Bold"/>
                <a:ea typeface="TT Hoves Bold"/>
                <a:cs typeface="TT Hoves Bold"/>
                <a:sym typeface="TT Hoves Bold"/>
              </a:rPr>
              <a:t>MEAN SQUARED ERROR (MSE)</a:t>
            </a:r>
            <a:r>
              <a:rPr lang="en-US" sz="3397">
                <a:solidFill>
                  <a:srgbClr val="000000"/>
                </a:solidFill>
                <a:latin typeface="TT Hoves"/>
                <a:ea typeface="TT Hoves"/>
                <a:cs typeface="TT Hoves"/>
                <a:sym typeface="TT Hoves"/>
              </a:rPr>
              <a:t>: MEASURES THE AVERAGE OF THE SQUARES OF THE ERRORS BETWEEN ACTUAL AND PREDICTED VALUES.</a:t>
            </a:r>
          </a:p>
          <a:p>
            <a:pPr algn="just" marL="733523" indent="-366762" lvl="1">
              <a:lnSpc>
                <a:spcPts val="4756"/>
              </a:lnSpc>
              <a:spcBef>
                <a:spcPct val="0"/>
              </a:spcBef>
              <a:buFont typeface="Arial"/>
              <a:buChar char="•"/>
            </a:pPr>
            <a:r>
              <a:rPr lang="en-US" b="true" sz="3397">
                <a:solidFill>
                  <a:srgbClr val="2C4A24"/>
                </a:solidFill>
                <a:latin typeface="TT Hoves Bold"/>
                <a:ea typeface="TT Hoves Bold"/>
                <a:cs typeface="TT Hoves Bold"/>
                <a:sym typeface="TT Hoves Bold"/>
              </a:rPr>
              <a:t>R-SQUARED (R²):</a:t>
            </a:r>
            <a:r>
              <a:rPr lang="en-US" sz="3397">
                <a:solidFill>
                  <a:srgbClr val="000000"/>
                </a:solidFill>
                <a:latin typeface="TT Hoves"/>
                <a:ea typeface="TT Hoves"/>
                <a:cs typeface="TT Hoves"/>
                <a:sym typeface="TT Hoves"/>
              </a:rPr>
              <a:t> MEASURES HOW WELL THE REGRESSION MODEL FITS THE DATA. A HIGHER R² INDICATES A BETTER FIT.</a:t>
            </a:r>
          </a:p>
          <a:p>
            <a:pPr algn="just">
              <a:lnSpc>
                <a:spcPts val="4756"/>
              </a:lnSpc>
              <a:spcBef>
                <a:spcPct val="0"/>
              </a:spcBef>
            </a:pPr>
          </a:p>
          <a:p>
            <a:pPr algn="just">
              <a:lnSpc>
                <a:spcPts val="4756"/>
              </a:lnSpc>
              <a:spcBef>
                <a:spcPct val="0"/>
              </a:spcBef>
            </a:pPr>
            <a:r>
              <a:rPr lang="en-US" b="true" sz="3397">
                <a:solidFill>
                  <a:srgbClr val="2C4A24"/>
                </a:solidFill>
                <a:latin typeface="TT Hoves Bold"/>
                <a:ea typeface="TT Hoves Bold"/>
                <a:cs typeface="TT Hoves Bold"/>
                <a:sym typeface="TT Hoves Bold"/>
              </a:rPr>
              <a:t>MAKING PREDICTIONS:</a:t>
            </a:r>
          </a:p>
          <a:p>
            <a:pPr algn="just">
              <a:lnSpc>
                <a:spcPts val="4756"/>
              </a:lnSpc>
              <a:spcBef>
                <a:spcPct val="0"/>
              </a:spcBef>
            </a:pPr>
          </a:p>
          <a:p>
            <a:pPr algn="just" marL="733523" indent="-366762" lvl="1">
              <a:lnSpc>
                <a:spcPts val="4756"/>
              </a:lnSpc>
              <a:buFont typeface="Arial"/>
              <a:buChar char="•"/>
            </a:pPr>
            <a:r>
              <a:rPr lang="en-US" sz="3397">
                <a:solidFill>
                  <a:srgbClr val="000000"/>
                </a:solidFill>
                <a:latin typeface="TT Hoves"/>
                <a:ea typeface="TT Hoves"/>
                <a:cs typeface="TT Hoves"/>
                <a:sym typeface="TT Hoves"/>
              </a:rPr>
              <a:t>USE THE TRAINED MODEL TO MAKE PREDICTIONS ON THE TEST DATA (SCALED AND SELECTED FEATURES).</a:t>
            </a:r>
          </a:p>
          <a:p>
            <a:pPr algn="just">
              <a:lnSpc>
                <a:spcPts val="4756"/>
              </a:lnSpc>
              <a:spcBef>
                <a:spcPct val="0"/>
              </a:spcBef>
            </a:pPr>
          </a:p>
          <a:p>
            <a:pPr algn="just">
              <a:lnSpc>
                <a:spcPts val="4756"/>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C4A2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73181"/>
            <a:ext cx="10198700" cy="4170319"/>
          </a:xfrm>
          <a:custGeom>
            <a:avLst/>
            <a:gdLst/>
            <a:ahLst/>
            <a:cxnLst/>
            <a:rect r="r" b="b" t="t" l="l"/>
            <a:pathLst>
              <a:path h="4170319" w="10198700">
                <a:moveTo>
                  <a:pt x="0" y="0"/>
                </a:moveTo>
                <a:lnTo>
                  <a:pt x="10198700" y="0"/>
                </a:lnTo>
                <a:lnTo>
                  <a:pt x="10198700" y="4170319"/>
                </a:lnTo>
                <a:lnTo>
                  <a:pt x="0" y="4170319"/>
                </a:lnTo>
                <a:lnTo>
                  <a:pt x="0" y="0"/>
                </a:lnTo>
                <a:close/>
              </a:path>
            </a:pathLst>
          </a:custGeom>
          <a:blipFill>
            <a:blip r:embed="rId2"/>
            <a:stretch>
              <a:fillRect l="0" t="0" r="0" b="0"/>
            </a:stretch>
          </a:blipFill>
        </p:spPr>
      </p:sp>
      <p:grpSp>
        <p:nvGrpSpPr>
          <p:cNvPr name="Group 3" id="3"/>
          <p:cNvGrpSpPr/>
          <p:nvPr/>
        </p:nvGrpSpPr>
        <p:grpSpPr>
          <a:xfrm rot="0">
            <a:off x="11551323" y="2222571"/>
            <a:ext cx="12527249" cy="1671538"/>
            <a:chOff x="0" y="0"/>
            <a:chExt cx="3299358" cy="440241"/>
          </a:xfrm>
        </p:grpSpPr>
        <p:sp>
          <p:nvSpPr>
            <p:cNvPr name="Freeform 4" id="4"/>
            <p:cNvSpPr/>
            <p:nvPr/>
          </p:nvSpPr>
          <p:spPr>
            <a:xfrm flipH="false" flipV="false" rot="0">
              <a:off x="0" y="0"/>
              <a:ext cx="3299358" cy="440241"/>
            </a:xfrm>
            <a:custGeom>
              <a:avLst/>
              <a:gdLst/>
              <a:ahLst/>
              <a:cxnLst/>
              <a:rect r="r" b="b" t="t" l="l"/>
              <a:pathLst>
                <a:path h="440241" w="3299358">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name="TextBox 5" id="5"/>
            <p:cNvSpPr txBox="true"/>
            <p:nvPr/>
          </p:nvSpPr>
          <p:spPr>
            <a:xfrm>
              <a:off x="0" y="-28575"/>
              <a:ext cx="3299358" cy="468816"/>
            </a:xfrm>
            <a:prstGeom prst="rect">
              <a:avLst/>
            </a:prstGeom>
          </p:spPr>
          <p:txBody>
            <a:bodyPr anchor="ctr" rtlCol="false" tIns="50800" lIns="50800" bIns="50800" rIns="50800"/>
            <a:lstStyle/>
            <a:p>
              <a:pPr algn="ctr">
                <a:lnSpc>
                  <a:spcPts val="2095"/>
                </a:lnSpc>
              </a:pPr>
            </a:p>
          </p:txBody>
        </p:sp>
      </p:grpSp>
      <p:sp>
        <p:nvSpPr>
          <p:cNvPr name="Freeform 6" id="6"/>
          <p:cNvSpPr/>
          <p:nvPr/>
        </p:nvSpPr>
        <p:spPr>
          <a:xfrm flipH="false" flipV="false" rot="0">
            <a:off x="1093011" y="5577497"/>
            <a:ext cx="10134390" cy="3049562"/>
          </a:xfrm>
          <a:custGeom>
            <a:avLst/>
            <a:gdLst/>
            <a:ahLst/>
            <a:cxnLst/>
            <a:rect r="r" b="b" t="t" l="l"/>
            <a:pathLst>
              <a:path h="3049562" w="10134390">
                <a:moveTo>
                  <a:pt x="0" y="0"/>
                </a:moveTo>
                <a:lnTo>
                  <a:pt x="10134389" y="0"/>
                </a:lnTo>
                <a:lnTo>
                  <a:pt x="10134389" y="3049561"/>
                </a:lnTo>
                <a:lnTo>
                  <a:pt x="0" y="3049561"/>
                </a:lnTo>
                <a:lnTo>
                  <a:pt x="0" y="0"/>
                </a:lnTo>
                <a:close/>
              </a:path>
            </a:pathLst>
          </a:custGeom>
          <a:blipFill>
            <a:blip r:embed="rId3"/>
            <a:stretch>
              <a:fillRect l="0" t="0" r="-3196" b="0"/>
            </a:stretch>
          </a:blipFill>
        </p:spPr>
      </p:sp>
      <p:sp>
        <p:nvSpPr>
          <p:cNvPr name="TextBox 7" id="7"/>
          <p:cNvSpPr txBox="true"/>
          <p:nvPr/>
        </p:nvSpPr>
        <p:spPr>
          <a:xfrm rot="0">
            <a:off x="12532924" y="1944256"/>
            <a:ext cx="5030318" cy="1327379"/>
          </a:xfrm>
          <a:prstGeom prst="rect">
            <a:avLst/>
          </a:prstGeom>
        </p:spPr>
        <p:txBody>
          <a:bodyPr anchor="t" rtlCol="false" tIns="0" lIns="0" bIns="0" rIns="0">
            <a:spAutoFit/>
          </a:bodyPr>
          <a:lstStyle/>
          <a:p>
            <a:pPr algn="ctr">
              <a:lnSpc>
                <a:spcPts val="3554"/>
              </a:lnSpc>
            </a:pPr>
          </a:p>
          <a:p>
            <a:pPr algn="ctr">
              <a:lnSpc>
                <a:spcPts val="3554"/>
              </a:lnSpc>
            </a:pPr>
            <a:r>
              <a:rPr lang="en-US" b="true" sz="2538">
                <a:solidFill>
                  <a:srgbClr val="000000"/>
                </a:solidFill>
                <a:latin typeface="TT Hoves Bold"/>
                <a:ea typeface="TT Hoves Bold"/>
                <a:cs typeface="TT Hoves Bold"/>
                <a:sym typeface="TT Hoves Bold"/>
              </a:rPr>
              <a:t>HYPER PARAMETER TUNING TO</a:t>
            </a:r>
          </a:p>
          <a:p>
            <a:pPr algn="ctr">
              <a:lnSpc>
                <a:spcPts val="3554"/>
              </a:lnSpc>
              <a:spcBef>
                <a:spcPct val="0"/>
              </a:spcBef>
            </a:pPr>
            <a:r>
              <a:rPr lang="en-US" b="true" sz="2538">
                <a:solidFill>
                  <a:srgbClr val="000000"/>
                </a:solidFill>
                <a:latin typeface="TT Hoves Bold"/>
                <a:ea typeface="TT Hoves Bold"/>
                <a:cs typeface="TT Hoves Bold"/>
                <a:sym typeface="TT Hoves Bold"/>
              </a:rPr>
              <a:t> SELECT THE BEST MODEL</a:t>
            </a:r>
          </a:p>
        </p:txBody>
      </p:sp>
      <p:grpSp>
        <p:nvGrpSpPr>
          <p:cNvPr name="Group 8" id="8"/>
          <p:cNvGrpSpPr/>
          <p:nvPr/>
        </p:nvGrpSpPr>
        <p:grpSpPr>
          <a:xfrm rot="0">
            <a:off x="11551323" y="6266508"/>
            <a:ext cx="12527249" cy="1671538"/>
            <a:chOff x="0" y="0"/>
            <a:chExt cx="3299358" cy="440241"/>
          </a:xfrm>
        </p:grpSpPr>
        <p:sp>
          <p:nvSpPr>
            <p:cNvPr name="Freeform 9" id="9"/>
            <p:cNvSpPr/>
            <p:nvPr/>
          </p:nvSpPr>
          <p:spPr>
            <a:xfrm flipH="false" flipV="false" rot="0">
              <a:off x="0" y="0"/>
              <a:ext cx="3299358" cy="440241"/>
            </a:xfrm>
            <a:custGeom>
              <a:avLst/>
              <a:gdLst/>
              <a:ahLst/>
              <a:cxnLst/>
              <a:rect r="r" b="b" t="t" l="l"/>
              <a:pathLst>
                <a:path h="440241" w="3299358">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name="TextBox 10" id="10"/>
            <p:cNvSpPr txBox="true"/>
            <p:nvPr/>
          </p:nvSpPr>
          <p:spPr>
            <a:xfrm>
              <a:off x="0" y="-28575"/>
              <a:ext cx="3299358" cy="468816"/>
            </a:xfrm>
            <a:prstGeom prst="rect">
              <a:avLst/>
            </a:prstGeom>
          </p:spPr>
          <p:txBody>
            <a:bodyPr anchor="ctr" rtlCol="false" tIns="50800" lIns="50800" bIns="50800" rIns="50800"/>
            <a:lstStyle/>
            <a:p>
              <a:pPr algn="ctr">
                <a:lnSpc>
                  <a:spcPts val="2095"/>
                </a:lnSpc>
              </a:pPr>
            </a:p>
          </p:txBody>
        </p:sp>
      </p:grpSp>
      <p:sp>
        <p:nvSpPr>
          <p:cNvPr name="TextBox 11" id="11"/>
          <p:cNvSpPr txBox="true"/>
          <p:nvPr/>
        </p:nvSpPr>
        <p:spPr>
          <a:xfrm rot="0">
            <a:off x="12532924" y="6516882"/>
            <a:ext cx="5030318" cy="1113640"/>
          </a:xfrm>
          <a:prstGeom prst="rect">
            <a:avLst/>
          </a:prstGeom>
        </p:spPr>
        <p:txBody>
          <a:bodyPr anchor="t" rtlCol="false" tIns="0" lIns="0" bIns="0" rIns="0">
            <a:spAutoFit/>
          </a:bodyPr>
          <a:lstStyle/>
          <a:p>
            <a:pPr algn="ctr">
              <a:lnSpc>
                <a:spcPts val="4532"/>
              </a:lnSpc>
              <a:spcBef>
                <a:spcPct val="0"/>
              </a:spcBef>
            </a:pPr>
            <a:r>
              <a:rPr lang="en-US" b="true" sz="3237">
                <a:solidFill>
                  <a:srgbClr val="000000"/>
                </a:solidFill>
                <a:latin typeface="TT Hoves Bold"/>
                <a:ea typeface="TT Hoves Bold"/>
                <a:cs typeface="TT Hoves Bold"/>
                <a:sym typeface="TT Hoves Bold"/>
              </a:rPr>
              <a:t>MODEL EVALUATION METRICS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2C4A24"/>
        </a:solidFill>
      </p:bgPr>
    </p:bg>
    <p:spTree>
      <p:nvGrpSpPr>
        <p:cNvPr id="1" name=""/>
        <p:cNvGrpSpPr/>
        <p:nvPr/>
      </p:nvGrpSpPr>
      <p:grpSpPr>
        <a:xfrm>
          <a:off x="0" y="0"/>
          <a:ext cx="0" cy="0"/>
          <a:chOff x="0" y="0"/>
          <a:chExt cx="0" cy="0"/>
        </a:xfrm>
      </p:grpSpPr>
      <p:sp>
        <p:nvSpPr>
          <p:cNvPr name="Freeform 2" id="2"/>
          <p:cNvSpPr/>
          <p:nvPr/>
        </p:nvSpPr>
        <p:spPr>
          <a:xfrm flipH="false" flipV="false" rot="0">
            <a:off x="482034" y="1667191"/>
            <a:ext cx="8802088" cy="4843773"/>
          </a:xfrm>
          <a:custGeom>
            <a:avLst/>
            <a:gdLst/>
            <a:ahLst/>
            <a:cxnLst/>
            <a:rect r="r" b="b" t="t" l="l"/>
            <a:pathLst>
              <a:path h="4843773" w="8802088">
                <a:moveTo>
                  <a:pt x="0" y="0"/>
                </a:moveTo>
                <a:lnTo>
                  <a:pt x="8802088" y="0"/>
                </a:lnTo>
                <a:lnTo>
                  <a:pt x="8802088" y="4843773"/>
                </a:lnTo>
                <a:lnTo>
                  <a:pt x="0" y="4843773"/>
                </a:lnTo>
                <a:lnTo>
                  <a:pt x="0" y="0"/>
                </a:lnTo>
                <a:close/>
              </a:path>
            </a:pathLst>
          </a:custGeom>
          <a:blipFill>
            <a:blip r:embed="rId2"/>
            <a:stretch>
              <a:fillRect l="-5164" t="0" r="-5170" b="0"/>
            </a:stretch>
          </a:blipFill>
        </p:spPr>
      </p:sp>
      <p:grpSp>
        <p:nvGrpSpPr>
          <p:cNvPr name="Group 3" id="3"/>
          <p:cNvGrpSpPr/>
          <p:nvPr/>
        </p:nvGrpSpPr>
        <p:grpSpPr>
          <a:xfrm rot="0">
            <a:off x="2590959" y="7392652"/>
            <a:ext cx="12527249" cy="1671538"/>
            <a:chOff x="0" y="0"/>
            <a:chExt cx="3299358" cy="440241"/>
          </a:xfrm>
        </p:grpSpPr>
        <p:sp>
          <p:nvSpPr>
            <p:cNvPr name="Freeform 4" id="4"/>
            <p:cNvSpPr/>
            <p:nvPr/>
          </p:nvSpPr>
          <p:spPr>
            <a:xfrm flipH="false" flipV="false" rot="0">
              <a:off x="0" y="0"/>
              <a:ext cx="3299358" cy="440241"/>
            </a:xfrm>
            <a:custGeom>
              <a:avLst/>
              <a:gdLst/>
              <a:ahLst/>
              <a:cxnLst/>
              <a:rect r="r" b="b" t="t" l="l"/>
              <a:pathLst>
                <a:path h="440241" w="3299358">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name="TextBox 5" id="5"/>
            <p:cNvSpPr txBox="true"/>
            <p:nvPr/>
          </p:nvSpPr>
          <p:spPr>
            <a:xfrm>
              <a:off x="0" y="-28575"/>
              <a:ext cx="3299358" cy="468816"/>
            </a:xfrm>
            <a:prstGeom prst="rect">
              <a:avLst/>
            </a:prstGeom>
          </p:spPr>
          <p:txBody>
            <a:bodyPr anchor="ctr" rtlCol="false" tIns="50800" lIns="50800" bIns="50800" rIns="50800"/>
            <a:lstStyle/>
            <a:p>
              <a:pPr algn="ctr">
                <a:lnSpc>
                  <a:spcPts val="2095"/>
                </a:lnSpc>
              </a:pPr>
            </a:p>
          </p:txBody>
        </p:sp>
      </p:grpSp>
      <p:sp>
        <p:nvSpPr>
          <p:cNvPr name="Freeform 6" id="6"/>
          <p:cNvSpPr/>
          <p:nvPr/>
        </p:nvSpPr>
        <p:spPr>
          <a:xfrm flipH="false" flipV="false" rot="0">
            <a:off x="9713250" y="1667191"/>
            <a:ext cx="8133949" cy="4931207"/>
          </a:xfrm>
          <a:custGeom>
            <a:avLst/>
            <a:gdLst/>
            <a:ahLst/>
            <a:cxnLst/>
            <a:rect r="r" b="b" t="t" l="l"/>
            <a:pathLst>
              <a:path h="4931207" w="8133949">
                <a:moveTo>
                  <a:pt x="0" y="0"/>
                </a:moveTo>
                <a:lnTo>
                  <a:pt x="8133948" y="0"/>
                </a:lnTo>
                <a:lnTo>
                  <a:pt x="8133948" y="4931207"/>
                </a:lnTo>
                <a:lnTo>
                  <a:pt x="0" y="4931207"/>
                </a:lnTo>
                <a:lnTo>
                  <a:pt x="0" y="0"/>
                </a:lnTo>
                <a:close/>
              </a:path>
            </a:pathLst>
          </a:custGeom>
          <a:blipFill>
            <a:blip r:embed="rId3"/>
            <a:stretch>
              <a:fillRect l="0" t="0" r="0" b="0"/>
            </a:stretch>
          </a:blipFill>
        </p:spPr>
      </p:sp>
      <p:sp>
        <p:nvSpPr>
          <p:cNvPr name="TextBox 7" id="7"/>
          <p:cNvSpPr txBox="true"/>
          <p:nvPr/>
        </p:nvSpPr>
        <p:spPr>
          <a:xfrm rot="0">
            <a:off x="3433159" y="7597936"/>
            <a:ext cx="10842849" cy="1327774"/>
          </a:xfrm>
          <a:prstGeom prst="rect">
            <a:avLst/>
          </a:prstGeom>
        </p:spPr>
        <p:txBody>
          <a:bodyPr anchor="t" rtlCol="false" tIns="0" lIns="0" bIns="0" rIns="0">
            <a:spAutoFit/>
          </a:bodyPr>
          <a:lstStyle/>
          <a:p>
            <a:pPr algn="ctr">
              <a:lnSpc>
                <a:spcPts val="5391"/>
              </a:lnSpc>
              <a:spcBef>
                <a:spcPct val="0"/>
              </a:spcBef>
            </a:pPr>
            <a:r>
              <a:rPr lang="en-US" sz="3850">
                <a:solidFill>
                  <a:srgbClr val="FFFFFF"/>
                </a:solidFill>
                <a:latin typeface="TT Hoves"/>
                <a:ea typeface="TT Hoves"/>
                <a:cs typeface="TT Hoves"/>
                <a:sym typeface="TT Hoves"/>
              </a:rPr>
              <a:t>FEATURE IMPORTANCE WITH RESPECT TO GPR MODEL</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5EEE0"/>
        </a:solidFill>
      </p:bgPr>
    </p:bg>
    <p:spTree>
      <p:nvGrpSpPr>
        <p:cNvPr id="1" name=""/>
        <p:cNvGrpSpPr/>
        <p:nvPr/>
      </p:nvGrpSpPr>
      <p:grpSpPr>
        <a:xfrm>
          <a:off x="0" y="0"/>
          <a:ext cx="0" cy="0"/>
          <a:chOff x="0" y="0"/>
          <a:chExt cx="0" cy="0"/>
        </a:xfrm>
      </p:grpSpPr>
      <p:grpSp>
        <p:nvGrpSpPr>
          <p:cNvPr name="Group 2" id="2"/>
          <p:cNvGrpSpPr/>
          <p:nvPr/>
        </p:nvGrpSpPr>
        <p:grpSpPr>
          <a:xfrm rot="0">
            <a:off x="-990059" y="192931"/>
            <a:ext cx="9408763" cy="1671538"/>
            <a:chOff x="0" y="0"/>
            <a:chExt cx="2478028" cy="440241"/>
          </a:xfrm>
        </p:grpSpPr>
        <p:sp>
          <p:nvSpPr>
            <p:cNvPr name="Freeform 3" id="3"/>
            <p:cNvSpPr/>
            <p:nvPr/>
          </p:nvSpPr>
          <p:spPr>
            <a:xfrm flipH="false" flipV="false" rot="0">
              <a:off x="0" y="0"/>
              <a:ext cx="2478028" cy="440241"/>
            </a:xfrm>
            <a:custGeom>
              <a:avLst/>
              <a:gdLst/>
              <a:ahLst/>
              <a:cxnLst/>
              <a:rect r="r" b="b" t="t" l="l"/>
              <a:pathLst>
                <a:path h="440241" w="2478028">
                  <a:moveTo>
                    <a:pt x="82284" y="0"/>
                  </a:moveTo>
                  <a:lnTo>
                    <a:pt x="2395744" y="0"/>
                  </a:lnTo>
                  <a:cubicBezTo>
                    <a:pt x="2417567" y="0"/>
                    <a:pt x="2438496" y="8669"/>
                    <a:pt x="2453928" y="24100"/>
                  </a:cubicBezTo>
                  <a:cubicBezTo>
                    <a:pt x="2469359" y="39532"/>
                    <a:pt x="2478028" y="60461"/>
                    <a:pt x="2478028" y="82284"/>
                  </a:cubicBezTo>
                  <a:lnTo>
                    <a:pt x="2478028" y="357956"/>
                  </a:lnTo>
                  <a:cubicBezTo>
                    <a:pt x="2478028" y="379779"/>
                    <a:pt x="2469359" y="400709"/>
                    <a:pt x="2453928" y="416140"/>
                  </a:cubicBezTo>
                  <a:cubicBezTo>
                    <a:pt x="2438496" y="431571"/>
                    <a:pt x="2417567" y="440241"/>
                    <a:pt x="2395744" y="440241"/>
                  </a:cubicBezTo>
                  <a:lnTo>
                    <a:pt x="82284" y="440241"/>
                  </a:lnTo>
                  <a:cubicBezTo>
                    <a:pt x="60461" y="440241"/>
                    <a:pt x="39532" y="431571"/>
                    <a:pt x="24100" y="416140"/>
                  </a:cubicBezTo>
                  <a:cubicBezTo>
                    <a:pt x="8669" y="400709"/>
                    <a:pt x="0" y="379779"/>
                    <a:pt x="0" y="357956"/>
                  </a:cubicBezTo>
                  <a:lnTo>
                    <a:pt x="0" y="82284"/>
                  </a:lnTo>
                  <a:cubicBezTo>
                    <a:pt x="0" y="60461"/>
                    <a:pt x="8669" y="39532"/>
                    <a:pt x="24100" y="24100"/>
                  </a:cubicBezTo>
                  <a:cubicBezTo>
                    <a:pt x="39532" y="8669"/>
                    <a:pt x="60461" y="0"/>
                    <a:pt x="82284" y="0"/>
                  </a:cubicBezTo>
                  <a:close/>
                </a:path>
              </a:pathLst>
            </a:custGeom>
            <a:solidFill>
              <a:srgbClr val="A1BA9B"/>
            </a:solidFill>
          </p:spPr>
        </p:sp>
        <p:sp>
          <p:nvSpPr>
            <p:cNvPr name="TextBox 4" id="4"/>
            <p:cNvSpPr txBox="true"/>
            <p:nvPr/>
          </p:nvSpPr>
          <p:spPr>
            <a:xfrm>
              <a:off x="0" y="-28575"/>
              <a:ext cx="2478028" cy="468816"/>
            </a:xfrm>
            <a:prstGeom prst="rect">
              <a:avLst/>
            </a:prstGeom>
          </p:spPr>
          <p:txBody>
            <a:bodyPr anchor="ctr" rtlCol="false" tIns="50800" lIns="50800" bIns="50800" rIns="50800"/>
            <a:lstStyle/>
            <a:p>
              <a:pPr algn="ctr">
                <a:lnSpc>
                  <a:spcPts val="2095"/>
                </a:lnSpc>
              </a:pPr>
            </a:p>
          </p:txBody>
        </p:sp>
      </p:grpSp>
      <p:sp>
        <p:nvSpPr>
          <p:cNvPr name="TextBox 5" id="5"/>
          <p:cNvSpPr txBox="true"/>
          <p:nvPr/>
        </p:nvSpPr>
        <p:spPr>
          <a:xfrm rot="0">
            <a:off x="1360035" y="490220"/>
            <a:ext cx="5609103" cy="962660"/>
          </a:xfrm>
          <a:prstGeom prst="rect">
            <a:avLst/>
          </a:prstGeom>
        </p:spPr>
        <p:txBody>
          <a:bodyPr anchor="t" rtlCol="false" tIns="0" lIns="0" bIns="0" rIns="0">
            <a:spAutoFit/>
          </a:bodyPr>
          <a:lstStyle/>
          <a:p>
            <a:pPr algn="l">
              <a:lnSpc>
                <a:spcPts val="7840"/>
              </a:lnSpc>
            </a:pPr>
            <a:r>
              <a:rPr lang="en-US" sz="5600">
                <a:solidFill>
                  <a:srgbClr val="2C4A24"/>
                </a:solidFill>
                <a:latin typeface="Thicker"/>
                <a:ea typeface="Thicker"/>
                <a:cs typeface="Thicker"/>
                <a:sym typeface="Thicker"/>
              </a:rPr>
              <a:t>INTRODUCTION</a:t>
            </a:r>
          </a:p>
        </p:txBody>
      </p:sp>
      <p:sp>
        <p:nvSpPr>
          <p:cNvPr name="TextBox 6" id="6"/>
          <p:cNvSpPr txBox="true"/>
          <p:nvPr/>
        </p:nvSpPr>
        <p:spPr>
          <a:xfrm rot="0">
            <a:off x="1194367" y="2204997"/>
            <a:ext cx="15899265" cy="6047956"/>
          </a:xfrm>
          <a:prstGeom prst="rect">
            <a:avLst/>
          </a:prstGeom>
        </p:spPr>
        <p:txBody>
          <a:bodyPr anchor="t" rtlCol="false" tIns="0" lIns="0" bIns="0" rIns="0">
            <a:spAutoFit/>
          </a:bodyPr>
          <a:lstStyle/>
          <a:p>
            <a:pPr algn="just">
              <a:lnSpc>
                <a:spcPts val="3698"/>
              </a:lnSpc>
              <a:spcBef>
                <a:spcPct val="0"/>
              </a:spcBef>
            </a:pPr>
            <a:r>
              <a:rPr lang="en-US" sz="2641">
                <a:solidFill>
                  <a:srgbClr val="1F2C17"/>
                </a:solidFill>
                <a:latin typeface="Open Sans"/>
                <a:ea typeface="Open Sans"/>
                <a:cs typeface="Open Sans"/>
                <a:sym typeface="Open Sans"/>
              </a:rPr>
              <a:t>THE MEASUREMENT OF SOIL ORGANIC MATTER (SOM) CONTENT IS A CRITICAL PROCEDURE IN CARBON CYCLE STUDIES AND FOREST MANAGEMENT. USING SPECTROSCOPIC TECHNIQUES INSTEAD OF LABORATORY ANALYSIS METHOD CAN SIGNIFICANTLY IMPROVE THE TIMELINESS OF THE SOM DETERMINATION PROCESS. HOWEVER, THE SPECTRAL RESPONSE OF SOM FEATURES MANY NARROW WAVE BANDS AND A LARGE AMOUNT OF DATA, RESULTING IN INFORMATION REDUNDANCY. MOREOVER, MANY ENVIRONMENTAL FACTORS CAN AFFECT THE SPECTRAL RESPONSE OF SOM, SUCH AS SOIL WATER CONTENT, SOIL IRON CONTENT, AIR TEMPERATURE, AND HUMIDITY . THESE FACTORS AFFECT THE CHARACTERISTICS AND THE ANALYSIS OF THE SPECTRAL RESPONSE OF SOIL, WHICH INCREASES THE DIFFICULTY IN USING HYPERSPECTRAL DATA TO PREDICT SOM CONTENT . RELATED STUDIES SHOW THAT THE KEY TO IMPROVING THIS TYPE OF PREDICTION ACCURACY LIES IN EFFECTIVE SOIL SPECTRAL BAND SELECTION AND MODELING . LARGE NUMBER OF STUDIES HAVE BEEN CARRIED OUT ON SPECTRAL BAND SELECTION AND MODELING THAT WERE DESIGNED TO IMPROVE THE ACCURACY OF SPECTRAL PREDIC?TION.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2C4A24"/>
        </a:solidFill>
      </p:bgPr>
    </p:bg>
    <p:spTree>
      <p:nvGrpSpPr>
        <p:cNvPr id="1" name=""/>
        <p:cNvGrpSpPr/>
        <p:nvPr/>
      </p:nvGrpSpPr>
      <p:grpSpPr>
        <a:xfrm>
          <a:off x="0" y="0"/>
          <a:ext cx="0" cy="0"/>
          <a:chOff x="0" y="0"/>
          <a:chExt cx="0" cy="0"/>
        </a:xfrm>
      </p:grpSpPr>
      <p:sp>
        <p:nvSpPr>
          <p:cNvPr name="Freeform 2" id="2"/>
          <p:cNvSpPr/>
          <p:nvPr/>
        </p:nvSpPr>
        <p:spPr>
          <a:xfrm flipH="false" flipV="false" rot="0">
            <a:off x="285609" y="1398655"/>
            <a:ext cx="8455030" cy="5876246"/>
          </a:xfrm>
          <a:custGeom>
            <a:avLst/>
            <a:gdLst/>
            <a:ahLst/>
            <a:cxnLst/>
            <a:rect r="r" b="b" t="t" l="l"/>
            <a:pathLst>
              <a:path h="5876246" w="8455030">
                <a:moveTo>
                  <a:pt x="0" y="0"/>
                </a:moveTo>
                <a:lnTo>
                  <a:pt x="8455030" y="0"/>
                </a:lnTo>
                <a:lnTo>
                  <a:pt x="8455030" y="5876245"/>
                </a:lnTo>
                <a:lnTo>
                  <a:pt x="0" y="5876245"/>
                </a:lnTo>
                <a:lnTo>
                  <a:pt x="0" y="0"/>
                </a:lnTo>
                <a:close/>
              </a:path>
            </a:pathLst>
          </a:custGeom>
          <a:blipFill>
            <a:blip r:embed="rId2"/>
            <a:stretch>
              <a:fillRect l="0" t="0" r="0" b="0"/>
            </a:stretch>
          </a:blipFill>
        </p:spPr>
      </p:sp>
      <p:sp>
        <p:nvSpPr>
          <p:cNvPr name="Freeform 3" id="3"/>
          <p:cNvSpPr/>
          <p:nvPr/>
        </p:nvSpPr>
        <p:spPr>
          <a:xfrm flipH="false" flipV="false" rot="0">
            <a:off x="9144000" y="1398655"/>
            <a:ext cx="8889987" cy="5800717"/>
          </a:xfrm>
          <a:custGeom>
            <a:avLst/>
            <a:gdLst/>
            <a:ahLst/>
            <a:cxnLst/>
            <a:rect r="r" b="b" t="t" l="l"/>
            <a:pathLst>
              <a:path h="5800717" w="8889987">
                <a:moveTo>
                  <a:pt x="0" y="0"/>
                </a:moveTo>
                <a:lnTo>
                  <a:pt x="8889987" y="0"/>
                </a:lnTo>
                <a:lnTo>
                  <a:pt x="8889987" y="5800716"/>
                </a:lnTo>
                <a:lnTo>
                  <a:pt x="0" y="5800716"/>
                </a:lnTo>
                <a:lnTo>
                  <a:pt x="0" y="0"/>
                </a:lnTo>
                <a:close/>
              </a:path>
            </a:pathLst>
          </a:custGeom>
          <a:blipFill>
            <a:blip r:embed="rId3"/>
            <a:stretch>
              <a:fillRect l="0" t="0" r="0" b="0"/>
            </a:stretch>
          </a:blipFill>
        </p:spPr>
      </p:sp>
      <p:grpSp>
        <p:nvGrpSpPr>
          <p:cNvPr name="Group 4" id="4"/>
          <p:cNvGrpSpPr/>
          <p:nvPr/>
        </p:nvGrpSpPr>
        <p:grpSpPr>
          <a:xfrm rot="0">
            <a:off x="2651576" y="7392652"/>
            <a:ext cx="12466632" cy="2078257"/>
            <a:chOff x="0" y="0"/>
            <a:chExt cx="3283393" cy="547360"/>
          </a:xfrm>
        </p:grpSpPr>
        <p:sp>
          <p:nvSpPr>
            <p:cNvPr name="Freeform 5" id="5"/>
            <p:cNvSpPr/>
            <p:nvPr/>
          </p:nvSpPr>
          <p:spPr>
            <a:xfrm flipH="false" flipV="false" rot="0">
              <a:off x="0" y="0"/>
              <a:ext cx="3283393" cy="547360"/>
            </a:xfrm>
            <a:custGeom>
              <a:avLst/>
              <a:gdLst/>
              <a:ahLst/>
              <a:cxnLst/>
              <a:rect r="r" b="b" t="t" l="l"/>
              <a:pathLst>
                <a:path h="547360" w="3283393">
                  <a:moveTo>
                    <a:pt x="62101" y="0"/>
                  </a:moveTo>
                  <a:lnTo>
                    <a:pt x="3221292" y="0"/>
                  </a:lnTo>
                  <a:cubicBezTo>
                    <a:pt x="3255589" y="0"/>
                    <a:pt x="3283393" y="27804"/>
                    <a:pt x="3283393" y="62101"/>
                  </a:cubicBezTo>
                  <a:lnTo>
                    <a:pt x="3283393" y="485259"/>
                  </a:lnTo>
                  <a:cubicBezTo>
                    <a:pt x="3283393" y="501729"/>
                    <a:pt x="3276850" y="517525"/>
                    <a:pt x="3265204" y="529171"/>
                  </a:cubicBezTo>
                  <a:cubicBezTo>
                    <a:pt x="3253558" y="540817"/>
                    <a:pt x="3237762" y="547360"/>
                    <a:pt x="3221292" y="547360"/>
                  </a:cubicBezTo>
                  <a:lnTo>
                    <a:pt x="62101" y="547360"/>
                  </a:lnTo>
                  <a:cubicBezTo>
                    <a:pt x="27804" y="547360"/>
                    <a:pt x="0" y="519556"/>
                    <a:pt x="0" y="485259"/>
                  </a:cubicBezTo>
                  <a:lnTo>
                    <a:pt x="0" y="62101"/>
                  </a:lnTo>
                  <a:cubicBezTo>
                    <a:pt x="0" y="45631"/>
                    <a:pt x="6543" y="29835"/>
                    <a:pt x="18189" y="18189"/>
                  </a:cubicBezTo>
                  <a:cubicBezTo>
                    <a:pt x="29835" y="6543"/>
                    <a:pt x="45631" y="0"/>
                    <a:pt x="62101" y="0"/>
                  </a:cubicBezTo>
                  <a:close/>
                </a:path>
              </a:pathLst>
            </a:custGeom>
            <a:solidFill>
              <a:srgbClr val="A1BA9B"/>
            </a:solidFill>
          </p:spPr>
        </p:sp>
        <p:sp>
          <p:nvSpPr>
            <p:cNvPr name="TextBox 6" id="6"/>
            <p:cNvSpPr txBox="true"/>
            <p:nvPr/>
          </p:nvSpPr>
          <p:spPr>
            <a:xfrm>
              <a:off x="0" y="-28575"/>
              <a:ext cx="3283393" cy="575935"/>
            </a:xfrm>
            <a:prstGeom prst="rect">
              <a:avLst/>
            </a:prstGeom>
          </p:spPr>
          <p:txBody>
            <a:bodyPr anchor="ctr" rtlCol="false" tIns="50800" lIns="50800" bIns="50800" rIns="50800"/>
            <a:lstStyle/>
            <a:p>
              <a:pPr algn="ctr">
                <a:lnSpc>
                  <a:spcPts val="2095"/>
                </a:lnSpc>
              </a:pPr>
            </a:p>
          </p:txBody>
        </p:sp>
      </p:grpSp>
      <p:sp>
        <p:nvSpPr>
          <p:cNvPr name="TextBox 7" id="7"/>
          <p:cNvSpPr txBox="true"/>
          <p:nvPr/>
        </p:nvSpPr>
        <p:spPr>
          <a:xfrm rot="0">
            <a:off x="3390143" y="7559615"/>
            <a:ext cx="10928881" cy="1595979"/>
          </a:xfrm>
          <a:prstGeom prst="rect">
            <a:avLst/>
          </a:prstGeom>
        </p:spPr>
        <p:txBody>
          <a:bodyPr anchor="t" rtlCol="false" tIns="0" lIns="0" bIns="0" rIns="0">
            <a:spAutoFit/>
          </a:bodyPr>
          <a:lstStyle/>
          <a:p>
            <a:pPr algn="ctr">
              <a:lnSpc>
                <a:spcPts val="6479"/>
              </a:lnSpc>
            </a:pPr>
            <a:r>
              <a:rPr lang="en-US" sz="4628">
                <a:solidFill>
                  <a:srgbClr val="FFFFFF"/>
                </a:solidFill>
                <a:latin typeface="TT Hoves"/>
                <a:ea typeface="TT Hoves"/>
                <a:cs typeface="TT Hoves"/>
                <a:sym typeface="TT Hoves"/>
              </a:rPr>
              <a:t>PREDICTING THE TARGET VALUES</a:t>
            </a:r>
          </a:p>
          <a:p>
            <a:pPr algn="ctr">
              <a:lnSpc>
                <a:spcPts val="6479"/>
              </a:lnSpc>
              <a:spcBef>
                <a:spcPct val="0"/>
              </a:spcBef>
            </a:pPr>
            <a:r>
              <a:rPr lang="en-US" sz="4628">
                <a:solidFill>
                  <a:srgbClr val="FFFFFF"/>
                </a:solidFill>
                <a:latin typeface="TT Hoves"/>
                <a:ea typeface="TT Hoves"/>
                <a:cs typeface="TT Hoves"/>
                <a:sym typeface="TT Hoves"/>
              </a:rPr>
              <a:t> ON TRAIN DATA</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5EEE0"/>
        </a:solidFill>
      </p:bgPr>
    </p:bg>
    <p:spTree>
      <p:nvGrpSpPr>
        <p:cNvPr id="1" name=""/>
        <p:cNvGrpSpPr/>
        <p:nvPr/>
      </p:nvGrpSpPr>
      <p:grpSpPr>
        <a:xfrm>
          <a:off x="0" y="0"/>
          <a:ext cx="0" cy="0"/>
          <a:chOff x="0" y="0"/>
          <a:chExt cx="0" cy="0"/>
        </a:xfrm>
      </p:grpSpPr>
      <p:grpSp>
        <p:nvGrpSpPr>
          <p:cNvPr name="Group 2" id="2"/>
          <p:cNvGrpSpPr/>
          <p:nvPr/>
        </p:nvGrpSpPr>
        <p:grpSpPr>
          <a:xfrm rot="0">
            <a:off x="6800246" y="1624723"/>
            <a:ext cx="12527249" cy="1671538"/>
            <a:chOff x="0" y="0"/>
            <a:chExt cx="3299358" cy="440241"/>
          </a:xfrm>
        </p:grpSpPr>
        <p:sp>
          <p:nvSpPr>
            <p:cNvPr name="Freeform 3" id="3"/>
            <p:cNvSpPr/>
            <p:nvPr/>
          </p:nvSpPr>
          <p:spPr>
            <a:xfrm flipH="false" flipV="false" rot="0">
              <a:off x="0" y="0"/>
              <a:ext cx="3299358" cy="440241"/>
            </a:xfrm>
            <a:custGeom>
              <a:avLst/>
              <a:gdLst/>
              <a:ahLst/>
              <a:cxnLst/>
              <a:rect r="r" b="b" t="t" l="l"/>
              <a:pathLst>
                <a:path h="440241" w="3299358">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name="TextBox 4" id="4"/>
            <p:cNvSpPr txBox="true"/>
            <p:nvPr/>
          </p:nvSpPr>
          <p:spPr>
            <a:xfrm>
              <a:off x="0" y="-28575"/>
              <a:ext cx="3299358" cy="468816"/>
            </a:xfrm>
            <a:prstGeom prst="rect">
              <a:avLst/>
            </a:prstGeom>
          </p:spPr>
          <p:txBody>
            <a:bodyPr anchor="ctr" rtlCol="false" tIns="50800" lIns="50800" bIns="50800" rIns="50800"/>
            <a:lstStyle/>
            <a:p>
              <a:pPr algn="ctr">
                <a:lnSpc>
                  <a:spcPts val="2095"/>
                </a:lnSpc>
              </a:pPr>
            </a:p>
          </p:txBody>
        </p:sp>
      </p:grpSp>
      <p:grpSp>
        <p:nvGrpSpPr>
          <p:cNvPr name="Group 5" id="5"/>
          <p:cNvGrpSpPr/>
          <p:nvPr/>
        </p:nvGrpSpPr>
        <p:grpSpPr>
          <a:xfrm rot="0">
            <a:off x="-1981804" y="1028700"/>
            <a:ext cx="8229600" cy="82296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38888" r="0" b="-38888"/>
              </a:stretch>
            </a:blipFill>
          </p:spPr>
        </p:sp>
      </p:grpSp>
      <p:sp>
        <p:nvSpPr>
          <p:cNvPr name="Freeform 7" id="7"/>
          <p:cNvSpPr/>
          <p:nvPr/>
        </p:nvSpPr>
        <p:spPr>
          <a:xfrm flipH="false" flipV="false" rot="0">
            <a:off x="5442693" y="8453196"/>
            <a:ext cx="805104" cy="805104"/>
          </a:xfrm>
          <a:custGeom>
            <a:avLst/>
            <a:gdLst/>
            <a:ahLst/>
            <a:cxnLst/>
            <a:rect r="r" b="b" t="t" l="l"/>
            <a:pathLst>
              <a:path h="805104" w="805104">
                <a:moveTo>
                  <a:pt x="0" y="0"/>
                </a:moveTo>
                <a:lnTo>
                  <a:pt x="805103" y="0"/>
                </a:lnTo>
                <a:lnTo>
                  <a:pt x="805103" y="805104"/>
                </a:lnTo>
                <a:lnTo>
                  <a:pt x="0" y="805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9144000" y="1773900"/>
            <a:ext cx="6721876" cy="1163416"/>
          </a:xfrm>
          <a:prstGeom prst="rect">
            <a:avLst/>
          </a:prstGeom>
        </p:spPr>
        <p:txBody>
          <a:bodyPr anchor="t" rtlCol="false" tIns="0" lIns="0" bIns="0" rIns="0">
            <a:spAutoFit/>
          </a:bodyPr>
          <a:lstStyle/>
          <a:p>
            <a:pPr algn="ctr">
              <a:lnSpc>
                <a:spcPts val="4651"/>
              </a:lnSpc>
            </a:pPr>
            <a:r>
              <a:rPr lang="en-US" sz="3322">
                <a:solidFill>
                  <a:srgbClr val="2C4A24"/>
                </a:solidFill>
                <a:latin typeface="Thicker"/>
                <a:ea typeface="Thicker"/>
                <a:cs typeface="Thicker"/>
                <a:sym typeface="Thicker"/>
              </a:rPr>
              <a:t>PARTIAL LEAST SQUARE REGRESSION</a:t>
            </a:r>
          </a:p>
        </p:txBody>
      </p:sp>
      <p:sp>
        <p:nvSpPr>
          <p:cNvPr name="TextBox 9" id="9"/>
          <p:cNvSpPr txBox="true"/>
          <p:nvPr/>
        </p:nvSpPr>
        <p:spPr>
          <a:xfrm rot="0">
            <a:off x="7750576" y="3810635"/>
            <a:ext cx="9271062" cy="6000115"/>
          </a:xfrm>
          <a:prstGeom prst="rect">
            <a:avLst/>
          </a:prstGeom>
        </p:spPr>
        <p:txBody>
          <a:bodyPr anchor="t" rtlCol="false" tIns="0" lIns="0" bIns="0" rIns="0">
            <a:spAutoFit/>
          </a:bodyPr>
          <a:lstStyle/>
          <a:p>
            <a:pPr algn="l">
              <a:lnSpc>
                <a:spcPts val="2660"/>
              </a:lnSpc>
            </a:pPr>
            <a:r>
              <a:rPr lang="en-US" sz="1900">
                <a:solidFill>
                  <a:srgbClr val="2C4A24"/>
                </a:solidFill>
                <a:latin typeface="Questrial"/>
                <a:ea typeface="Questrial"/>
                <a:cs typeface="Questrial"/>
                <a:sym typeface="Questrial"/>
              </a:rPr>
              <a:t>Partial least squares regression. With the goal of using regression to model the data relationships that involve multiple dependent and independent variables, PLSR is applicable to the processing of abundant sample data . Moreover, when combined with the advantages of PCA, PLSR can eliminate some of the variation in the data and extract the information in a way that is most effective in analyzing the data. In addition, PLSR has been extensively used in spectral analysis modeling to establish a linear regression model between predictive and observation variables.</a:t>
            </a:r>
          </a:p>
          <a:p>
            <a:pPr algn="l">
              <a:lnSpc>
                <a:spcPts val="2660"/>
              </a:lnSpc>
            </a:pPr>
          </a:p>
          <a:p>
            <a:pPr algn="l">
              <a:lnSpc>
                <a:spcPts val="2660"/>
              </a:lnSpc>
            </a:pPr>
            <a:r>
              <a:rPr lang="en-US" sz="1900">
                <a:solidFill>
                  <a:srgbClr val="2C4A24"/>
                </a:solidFill>
                <a:latin typeface="Questrial"/>
                <a:ea typeface="Questrial"/>
                <a:cs typeface="Questrial"/>
                <a:sym typeface="Questrial"/>
              </a:rPr>
              <a:t>Partial Least Squares Regression (PLSR) is a statistical method that is particularly useful when you have highly collinear, noisy, or numerous predictor variables (features) relative to observations. Unlike traditional regression methods, PLSR works by finding components that maximize the covariance between the predictors and the response variable(s), helping to model the relationship more effectively.</a:t>
            </a:r>
          </a:p>
          <a:p>
            <a:pPr algn="l">
              <a:lnSpc>
                <a:spcPts val="2660"/>
              </a:lnSpc>
            </a:pPr>
            <a:r>
              <a:rPr lang="en-US" sz="1900">
                <a:solidFill>
                  <a:srgbClr val="2C4A24"/>
                </a:solidFill>
                <a:latin typeface="Questrial"/>
                <a:ea typeface="Questrial"/>
                <a:cs typeface="Questrial"/>
                <a:sym typeface="Questrial"/>
              </a:rPr>
              <a:t>PLSR is a supervised learning method, as it takes into account the target variable (dependent variable) while creating latent components. This differentiates it from techniques like Principal Component Analysis (PCA), which is unsupervised and only focuses on the input features without considering the target.</a:t>
            </a:r>
          </a:p>
          <a:p>
            <a:pPr algn="l">
              <a:lnSpc>
                <a:spcPts val="2660"/>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2C4A24"/>
        </a:solidFill>
      </p:bgPr>
    </p:bg>
    <p:spTree>
      <p:nvGrpSpPr>
        <p:cNvPr id="1" name=""/>
        <p:cNvGrpSpPr/>
        <p:nvPr/>
      </p:nvGrpSpPr>
      <p:grpSpPr>
        <a:xfrm>
          <a:off x="0" y="0"/>
          <a:ext cx="0" cy="0"/>
          <a:chOff x="0" y="0"/>
          <a:chExt cx="0" cy="0"/>
        </a:xfrm>
      </p:grpSpPr>
      <p:grpSp>
        <p:nvGrpSpPr>
          <p:cNvPr name="Group 2" id="2"/>
          <p:cNvGrpSpPr/>
          <p:nvPr/>
        </p:nvGrpSpPr>
        <p:grpSpPr>
          <a:xfrm rot="0">
            <a:off x="236182" y="409263"/>
            <a:ext cx="619437" cy="61943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5EEE0"/>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095"/>
                </a:lnSpc>
              </a:pPr>
            </a:p>
          </p:txBody>
        </p:sp>
      </p:grpSp>
      <p:sp>
        <p:nvSpPr>
          <p:cNvPr name="TextBox 5" id="5"/>
          <p:cNvSpPr txBox="true"/>
          <p:nvPr/>
        </p:nvSpPr>
        <p:spPr>
          <a:xfrm rot="0">
            <a:off x="4473463" y="2239311"/>
            <a:ext cx="3067551" cy="445355"/>
          </a:xfrm>
          <a:prstGeom prst="rect">
            <a:avLst/>
          </a:prstGeom>
        </p:spPr>
        <p:txBody>
          <a:bodyPr anchor="t" rtlCol="false" tIns="0" lIns="0" bIns="0" rIns="0">
            <a:spAutoFit/>
          </a:bodyPr>
          <a:lstStyle/>
          <a:p>
            <a:pPr algn="l">
              <a:lnSpc>
                <a:spcPts val="3372"/>
              </a:lnSpc>
            </a:pPr>
            <a:r>
              <a:rPr lang="en-US" sz="2409" b="true">
                <a:solidFill>
                  <a:srgbClr val="2C4A24"/>
                </a:solidFill>
                <a:latin typeface="Thicker Bold"/>
                <a:ea typeface="Thicker Bold"/>
                <a:cs typeface="Thicker Bold"/>
                <a:sym typeface="Thicker Bold"/>
              </a:rPr>
              <a:t>MORGAN MAXWELL</a:t>
            </a:r>
          </a:p>
        </p:txBody>
      </p:sp>
      <p:sp>
        <p:nvSpPr>
          <p:cNvPr name="TextBox 6" id="6"/>
          <p:cNvSpPr txBox="true"/>
          <p:nvPr/>
        </p:nvSpPr>
        <p:spPr>
          <a:xfrm rot="0">
            <a:off x="4473463" y="2747722"/>
            <a:ext cx="2000837" cy="317652"/>
          </a:xfrm>
          <a:prstGeom prst="rect">
            <a:avLst/>
          </a:prstGeom>
        </p:spPr>
        <p:txBody>
          <a:bodyPr anchor="t" rtlCol="false" tIns="0" lIns="0" bIns="0" rIns="0">
            <a:spAutoFit/>
          </a:bodyPr>
          <a:lstStyle/>
          <a:p>
            <a:pPr algn="l">
              <a:lnSpc>
                <a:spcPts val="2589"/>
              </a:lnSpc>
            </a:pPr>
            <a:r>
              <a:rPr lang="en-US" sz="1849">
                <a:solidFill>
                  <a:srgbClr val="2C4A24"/>
                </a:solidFill>
                <a:latin typeface="Questrial"/>
                <a:ea typeface="Questrial"/>
                <a:cs typeface="Questrial"/>
                <a:sym typeface="Questrial"/>
              </a:rPr>
              <a:t>Founder</a:t>
            </a:r>
          </a:p>
        </p:txBody>
      </p:sp>
      <p:sp>
        <p:nvSpPr>
          <p:cNvPr name="TextBox 7" id="7"/>
          <p:cNvSpPr txBox="true"/>
          <p:nvPr/>
        </p:nvSpPr>
        <p:spPr>
          <a:xfrm rot="0">
            <a:off x="4473463" y="4713442"/>
            <a:ext cx="3300895" cy="445355"/>
          </a:xfrm>
          <a:prstGeom prst="rect">
            <a:avLst/>
          </a:prstGeom>
        </p:spPr>
        <p:txBody>
          <a:bodyPr anchor="t" rtlCol="false" tIns="0" lIns="0" bIns="0" rIns="0">
            <a:spAutoFit/>
          </a:bodyPr>
          <a:lstStyle/>
          <a:p>
            <a:pPr algn="l">
              <a:lnSpc>
                <a:spcPts val="3372"/>
              </a:lnSpc>
            </a:pPr>
            <a:r>
              <a:rPr lang="en-US" sz="2409" b="true">
                <a:solidFill>
                  <a:srgbClr val="2C4A24"/>
                </a:solidFill>
                <a:latin typeface="Thicker Bold"/>
                <a:ea typeface="Thicker Bold"/>
                <a:cs typeface="Thicker Bold"/>
                <a:sym typeface="Thicker Bold"/>
              </a:rPr>
              <a:t>MARIANA NAPOLITANI</a:t>
            </a:r>
          </a:p>
        </p:txBody>
      </p:sp>
      <p:sp>
        <p:nvSpPr>
          <p:cNvPr name="TextBox 8" id="8"/>
          <p:cNvSpPr txBox="true"/>
          <p:nvPr/>
        </p:nvSpPr>
        <p:spPr>
          <a:xfrm rot="0">
            <a:off x="4473463" y="5221853"/>
            <a:ext cx="2000837" cy="317652"/>
          </a:xfrm>
          <a:prstGeom prst="rect">
            <a:avLst/>
          </a:prstGeom>
        </p:spPr>
        <p:txBody>
          <a:bodyPr anchor="t" rtlCol="false" tIns="0" lIns="0" bIns="0" rIns="0">
            <a:spAutoFit/>
          </a:bodyPr>
          <a:lstStyle/>
          <a:p>
            <a:pPr algn="l">
              <a:lnSpc>
                <a:spcPts val="2589"/>
              </a:lnSpc>
            </a:pPr>
            <a:r>
              <a:rPr lang="en-US" sz="1849">
                <a:solidFill>
                  <a:srgbClr val="2C4A24"/>
                </a:solidFill>
                <a:latin typeface="Questrial"/>
                <a:ea typeface="Questrial"/>
                <a:cs typeface="Questrial"/>
                <a:sym typeface="Questrial"/>
              </a:rPr>
              <a:t>Manager</a:t>
            </a:r>
          </a:p>
        </p:txBody>
      </p:sp>
      <p:sp>
        <p:nvSpPr>
          <p:cNvPr name="TextBox 9" id="9"/>
          <p:cNvSpPr txBox="true"/>
          <p:nvPr/>
        </p:nvSpPr>
        <p:spPr>
          <a:xfrm rot="0">
            <a:off x="4473463" y="7187574"/>
            <a:ext cx="3067551" cy="445355"/>
          </a:xfrm>
          <a:prstGeom prst="rect">
            <a:avLst/>
          </a:prstGeom>
        </p:spPr>
        <p:txBody>
          <a:bodyPr anchor="t" rtlCol="false" tIns="0" lIns="0" bIns="0" rIns="0">
            <a:spAutoFit/>
          </a:bodyPr>
          <a:lstStyle/>
          <a:p>
            <a:pPr algn="l">
              <a:lnSpc>
                <a:spcPts val="3372"/>
              </a:lnSpc>
            </a:pPr>
            <a:r>
              <a:rPr lang="en-US" sz="2409" b="true">
                <a:solidFill>
                  <a:srgbClr val="2C4A24"/>
                </a:solidFill>
                <a:latin typeface="Thicker Bold"/>
                <a:ea typeface="Thicker Bold"/>
                <a:cs typeface="Thicker Bold"/>
                <a:sym typeface="Thicker Bold"/>
              </a:rPr>
              <a:t>SASCHA DUBOIS</a:t>
            </a:r>
          </a:p>
        </p:txBody>
      </p:sp>
      <p:sp>
        <p:nvSpPr>
          <p:cNvPr name="TextBox 10" id="10"/>
          <p:cNvSpPr txBox="true"/>
          <p:nvPr/>
        </p:nvSpPr>
        <p:spPr>
          <a:xfrm rot="0">
            <a:off x="4473463" y="7695985"/>
            <a:ext cx="2000837" cy="317652"/>
          </a:xfrm>
          <a:prstGeom prst="rect">
            <a:avLst/>
          </a:prstGeom>
        </p:spPr>
        <p:txBody>
          <a:bodyPr anchor="t" rtlCol="false" tIns="0" lIns="0" bIns="0" rIns="0">
            <a:spAutoFit/>
          </a:bodyPr>
          <a:lstStyle/>
          <a:p>
            <a:pPr algn="l">
              <a:lnSpc>
                <a:spcPts val="2589"/>
              </a:lnSpc>
            </a:pPr>
            <a:r>
              <a:rPr lang="en-US" sz="1849">
                <a:solidFill>
                  <a:srgbClr val="2C4A24"/>
                </a:solidFill>
                <a:latin typeface="Questrial"/>
                <a:ea typeface="Questrial"/>
                <a:cs typeface="Questrial"/>
                <a:sym typeface="Questrial"/>
              </a:rPr>
              <a:t>Agent</a:t>
            </a:r>
          </a:p>
        </p:txBody>
      </p:sp>
      <p:sp>
        <p:nvSpPr>
          <p:cNvPr name="TextBox 11" id="11"/>
          <p:cNvSpPr txBox="true"/>
          <p:nvPr/>
        </p:nvSpPr>
        <p:spPr>
          <a:xfrm rot="0">
            <a:off x="855620" y="1496670"/>
            <a:ext cx="16366065" cy="6136259"/>
          </a:xfrm>
          <a:prstGeom prst="rect">
            <a:avLst/>
          </a:prstGeom>
        </p:spPr>
        <p:txBody>
          <a:bodyPr anchor="t" rtlCol="false" tIns="0" lIns="0" bIns="0" rIns="0">
            <a:spAutoFit/>
          </a:bodyPr>
          <a:lstStyle/>
          <a:p>
            <a:pPr algn="just">
              <a:lnSpc>
                <a:spcPts val="4092"/>
              </a:lnSpc>
            </a:pPr>
          </a:p>
          <a:p>
            <a:pPr algn="just" marL="631145" indent="-315573" lvl="1">
              <a:lnSpc>
                <a:spcPts val="4092"/>
              </a:lnSpc>
              <a:buFont typeface="Arial"/>
              <a:buChar char="•"/>
            </a:pPr>
            <a:r>
              <a:rPr lang="en-US" sz="2923">
                <a:solidFill>
                  <a:srgbClr val="F5EEE0"/>
                </a:solidFill>
                <a:latin typeface="Questrial"/>
                <a:ea typeface="Questrial"/>
                <a:cs typeface="Questrial"/>
                <a:sym typeface="Questrial"/>
              </a:rPr>
              <a:t>Multicollinearity: Spectroscopic data often has highly collinear variables, which PLSR handles well.</a:t>
            </a:r>
          </a:p>
          <a:p>
            <a:pPr algn="just" marL="631145" indent="-315573" lvl="1">
              <a:lnSpc>
                <a:spcPts val="4092"/>
              </a:lnSpc>
              <a:buFont typeface="Arial"/>
              <a:buChar char="•"/>
            </a:pPr>
            <a:r>
              <a:rPr lang="en-US" sz="2923">
                <a:solidFill>
                  <a:srgbClr val="F5EEE0"/>
                </a:solidFill>
                <a:latin typeface="Questrial"/>
                <a:ea typeface="Questrial"/>
                <a:cs typeface="Questrial"/>
                <a:sym typeface="Questrial"/>
              </a:rPr>
              <a:t>Dimensionality Reduction: PLSR reduces the dimensionality by creating latent variables, improving model performance and interpretability.</a:t>
            </a:r>
          </a:p>
          <a:p>
            <a:pPr algn="just" marL="631145" indent="-315573" lvl="1">
              <a:lnSpc>
                <a:spcPts val="4092"/>
              </a:lnSpc>
              <a:buFont typeface="Arial"/>
              <a:buChar char="•"/>
            </a:pPr>
            <a:r>
              <a:rPr lang="en-US" sz="2923">
                <a:solidFill>
                  <a:srgbClr val="F5EEE0"/>
                </a:solidFill>
                <a:latin typeface="Questrial"/>
                <a:ea typeface="Questrial"/>
                <a:cs typeface="Questrial"/>
                <a:sym typeface="Questrial"/>
              </a:rPr>
              <a:t>Efficiency: By selecting the most important features (with CARS) and using a small number of components in PLSR, we avoid overfitting and improve predictive accuracy.</a:t>
            </a:r>
          </a:p>
          <a:p>
            <a:pPr algn="just">
              <a:lnSpc>
                <a:spcPts val="4092"/>
              </a:lnSpc>
            </a:pPr>
            <a:r>
              <a:rPr lang="en-US" sz="2923">
                <a:solidFill>
                  <a:srgbClr val="F5EEE0"/>
                </a:solidFill>
                <a:latin typeface="Questrial"/>
                <a:ea typeface="Questrial"/>
                <a:cs typeface="Questrial"/>
                <a:sym typeface="Questrial"/>
              </a:rPr>
              <a:t>In summary, PLSR allows us to model the relationship between spectroscopic features and nutrient levels efficiently, handling the challenges of multicollinearity and high-dimensional data. By scaling your data appropriately and selecting relevant features, we enhance the model’s performance and achieve meaningful predictions.</a:t>
            </a:r>
          </a:p>
          <a:p>
            <a:pPr algn="just">
              <a:lnSpc>
                <a:spcPts val="4092"/>
              </a:lnSpc>
            </a:pPr>
          </a:p>
        </p:txBody>
      </p:sp>
      <p:sp>
        <p:nvSpPr>
          <p:cNvPr name="Freeform 12" id="12"/>
          <p:cNvSpPr/>
          <p:nvPr/>
        </p:nvSpPr>
        <p:spPr>
          <a:xfrm flipH="false" flipV="false" rot="0">
            <a:off x="16454196" y="8453196"/>
            <a:ext cx="805104" cy="805104"/>
          </a:xfrm>
          <a:custGeom>
            <a:avLst/>
            <a:gdLst/>
            <a:ahLst/>
            <a:cxnLst/>
            <a:rect r="r" b="b" t="t" l="l"/>
            <a:pathLst>
              <a:path h="805104" w="805104">
                <a:moveTo>
                  <a:pt x="0" y="0"/>
                </a:moveTo>
                <a:lnTo>
                  <a:pt x="805104" y="0"/>
                </a:lnTo>
                <a:lnTo>
                  <a:pt x="805104" y="805104"/>
                </a:lnTo>
                <a:lnTo>
                  <a:pt x="0" y="805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323125"/>
            <a:ext cx="10957917" cy="705575"/>
          </a:xfrm>
          <a:prstGeom prst="rect">
            <a:avLst/>
          </a:prstGeom>
        </p:spPr>
        <p:txBody>
          <a:bodyPr anchor="t" rtlCol="false" tIns="0" lIns="0" bIns="0" rIns="0">
            <a:spAutoFit/>
          </a:bodyPr>
          <a:lstStyle/>
          <a:p>
            <a:pPr algn="just">
              <a:lnSpc>
                <a:spcPts val="5735"/>
              </a:lnSpc>
              <a:spcBef>
                <a:spcPct val="0"/>
              </a:spcBef>
            </a:pPr>
            <a:r>
              <a:rPr lang="en-US" sz="4096">
                <a:solidFill>
                  <a:srgbClr val="FFFFFF"/>
                </a:solidFill>
                <a:latin typeface="TT Hoves"/>
                <a:ea typeface="TT Hoves"/>
                <a:cs typeface="TT Hoves"/>
                <a:sym typeface="TT Hoves"/>
              </a:rPr>
              <a:t>PLSR IS IDEAL FOR YOUR PROJECT BECAUSE:</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2C4A24"/>
        </a:solidFill>
      </p:bgPr>
    </p:bg>
    <p:spTree>
      <p:nvGrpSpPr>
        <p:cNvPr id="1" name=""/>
        <p:cNvGrpSpPr/>
        <p:nvPr/>
      </p:nvGrpSpPr>
      <p:grpSpPr>
        <a:xfrm>
          <a:off x="0" y="0"/>
          <a:ext cx="0" cy="0"/>
          <a:chOff x="0" y="0"/>
          <a:chExt cx="0" cy="0"/>
        </a:xfrm>
      </p:grpSpPr>
      <p:grpSp>
        <p:nvGrpSpPr>
          <p:cNvPr name="Group 2" id="2"/>
          <p:cNvGrpSpPr/>
          <p:nvPr/>
        </p:nvGrpSpPr>
        <p:grpSpPr>
          <a:xfrm rot="0">
            <a:off x="236182" y="409263"/>
            <a:ext cx="619437" cy="61943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5EEE0"/>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095"/>
                </a:lnSpc>
              </a:pPr>
            </a:p>
          </p:txBody>
        </p:sp>
      </p:grpSp>
      <p:sp>
        <p:nvSpPr>
          <p:cNvPr name="TextBox 5" id="5"/>
          <p:cNvSpPr txBox="true"/>
          <p:nvPr/>
        </p:nvSpPr>
        <p:spPr>
          <a:xfrm rot="0">
            <a:off x="4473463" y="2239311"/>
            <a:ext cx="3067551" cy="445355"/>
          </a:xfrm>
          <a:prstGeom prst="rect">
            <a:avLst/>
          </a:prstGeom>
        </p:spPr>
        <p:txBody>
          <a:bodyPr anchor="t" rtlCol="false" tIns="0" lIns="0" bIns="0" rIns="0">
            <a:spAutoFit/>
          </a:bodyPr>
          <a:lstStyle/>
          <a:p>
            <a:pPr algn="l">
              <a:lnSpc>
                <a:spcPts val="3372"/>
              </a:lnSpc>
            </a:pPr>
            <a:r>
              <a:rPr lang="en-US" sz="2409" b="true">
                <a:solidFill>
                  <a:srgbClr val="2C4A24"/>
                </a:solidFill>
                <a:latin typeface="Thicker Bold"/>
                <a:ea typeface="Thicker Bold"/>
                <a:cs typeface="Thicker Bold"/>
                <a:sym typeface="Thicker Bold"/>
              </a:rPr>
              <a:t>MORGAN MAXWELL</a:t>
            </a:r>
          </a:p>
        </p:txBody>
      </p:sp>
      <p:sp>
        <p:nvSpPr>
          <p:cNvPr name="TextBox 6" id="6"/>
          <p:cNvSpPr txBox="true"/>
          <p:nvPr/>
        </p:nvSpPr>
        <p:spPr>
          <a:xfrm rot="0">
            <a:off x="4473463" y="2747722"/>
            <a:ext cx="2000837" cy="317652"/>
          </a:xfrm>
          <a:prstGeom prst="rect">
            <a:avLst/>
          </a:prstGeom>
        </p:spPr>
        <p:txBody>
          <a:bodyPr anchor="t" rtlCol="false" tIns="0" lIns="0" bIns="0" rIns="0">
            <a:spAutoFit/>
          </a:bodyPr>
          <a:lstStyle/>
          <a:p>
            <a:pPr algn="l">
              <a:lnSpc>
                <a:spcPts val="2589"/>
              </a:lnSpc>
            </a:pPr>
            <a:r>
              <a:rPr lang="en-US" sz="1849">
                <a:solidFill>
                  <a:srgbClr val="2C4A24"/>
                </a:solidFill>
                <a:latin typeface="Questrial"/>
                <a:ea typeface="Questrial"/>
                <a:cs typeface="Questrial"/>
                <a:sym typeface="Questrial"/>
              </a:rPr>
              <a:t>Founder</a:t>
            </a:r>
          </a:p>
        </p:txBody>
      </p:sp>
      <p:sp>
        <p:nvSpPr>
          <p:cNvPr name="TextBox 7" id="7"/>
          <p:cNvSpPr txBox="true"/>
          <p:nvPr/>
        </p:nvSpPr>
        <p:spPr>
          <a:xfrm rot="0">
            <a:off x="4473463" y="4713442"/>
            <a:ext cx="3300895" cy="445355"/>
          </a:xfrm>
          <a:prstGeom prst="rect">
            <a:avLst/>
          </a:prstGeom>
        </p:spPr>
        <p:txBody>
          <a:bodyPr anchor="t" rtlCol="false" tIns="0" lIns="0" bIns="0" rIns="0">
            <a:spAutoFit/>
          </a:bodyPr>
          <a:lstStyle/>
          <a:p>
            <a:pPr algn="l">
              <a:lnSpc>
                <a:spcPts val="3372"/>
              </a:lnSpc>
            </a:pPr>
            <a:r>
              <a:rPr lang="en-US" sz="2409" b="true">
                <a:solidFill>
                  <a:srgbClr val="2C4A24"/>
                </a:solidFill>
                <a:latin typeface="Thicker Bold"/>
                <a:ea typeface="Thicker Bold"/>
                <a:cs typeface="Thicker Bold"/>
                <a:sym typeface="Thicker Bold"/>
              </a:rPr>
              <a:t>MARIANA NAPOLITANI</a:t>
            </a:r>
          </a:p>
        </p:txBody>
      </p:sp>
      <p:sp>
        <p:nvSpPr>
          <p:cNvPr name="TextBox 8" id="8"/>
          <p:cNvSpPr txBox="true"/>
          <p:nvPr/>
        </p:nvSpPr>
        <p:spPr>
          <a:xfrm rot="0">
            <a:off x="4473463" y="5221853"/>
            <a:ext cx="2000837" cy="317652"/>
          </a:xfrm>
          <a:prstGeom prst="rect">
            <a:avLst/>
          </a:prstGeom>
        </p:spPr>
        <p:txBody>
          <a:bodyPr anchor="t" rtlCol="false" tIns="0" lIns="0" bIns="0" rIns="0">
            <a:spAutoFit/>
          </a:bodyPr>
          <a:lstStyle/>
          <a:p>
            <a:pPr algn="l">
              <a:lnSpc>
                <a:spcPts val="2589"/>
              </a:lnSpc>
            </a:pPr>
            <a:r>
              <a:rPr lang="en-US" sz="1849">
                <a:solidFill>
                  <a:srgbClr val="2C4A24"/>
                </a:solidFill>
                <a:latin typeface="Questrial"/>
                <a:ea typeface="Questrial"/>
                <a:cs typeface="Questrial"/>
                <a:sym typeface="Questrial"/>
              </a:rPr>
              <a:t>Manager</a:t>
            </a:r>
          </a:p>
        </p:txBody>
      </p:sp>
      <p:sp>
        <p:nvSpPr>
          <p:cNvPr name="TextBox 9" id="9"/>
          <p:cNvSpPr txBox="true"/>
          <p:nvPr/>
        </p:nvSpPr>
        <p:spPr>
          <a:xfrm rot="0">
            <a:off x="4473463" y="7187574"/>
            <a:ext cx="3067551" cy="445355"/>
          </a:xfrm>
          <a:prstGeom prst="rect">
            <a:avLst/>
          </a:prstGeom>
        </p:spPr>
        <p:txBody>
          <a:bodyPr anchor="t" rtlCol="false" tIns="0" lIns="0" bIns="0" rIns="0">
            <a:spAutoFit/>
          </a:bodyPr>
          <a:lstStyle/>
          <a:p>
            <a:pPr algn="l">
              <a:lnSpc>
                <a:spcPts val="3372"/>
              </a:lnSpc>
            </a:pPr>
            <a:r>
              <a:rPr lang="en-US" sz="2409" b="true">
                <a:solidFill>
                  <a:srgbClr val="2C4A24"/>
                </a:solidFill>
                <a:latin typeface="Thicker Bold"/>
                <a:ea typeface="Thicker Bold"/>
                <a:cs typeface="Thicker Bold"/>
                <a:sym typeface="Thicker Bold"/>
              </a:rPr>
              <a:t>SASCHA DUBOIS</a:t>
            </a:r>
          </a:p>
        </p:txBody>
      </p:sp>
      <p:sp>
        <p:nvSpPr>
          <p:cNvPr name="TextBox 10" id="10"/>
          <p:cNvSpPr txBox="true"/>
          <p:nvPr/>
        </p:nvSpPr>
        <p:spPr>
          <a:xfrm rot="0">
            <a:off x="4473463" y="7695985"/>
            <a:ext cx="2000837" cy="317652"/>
          </a:xfrm>
          <a:prstGeom prst="rect">
            <a:avLst/>
          </a:prstGeom>
        </p:spPr>
        <p:txBody>
          <a:bodyPr anchor="t" rtlCol="false" tIns="0" lIns="0" bIns="0" rIns="0">
            <a:spAutoFit/>
          </a:bodyPr>
          <a:lstStyle/>
          <a:p>
            <a:pPr algn="l">
              <a:lnSpc>
                <a:spcPts val="2589"/>
              </a:lnSpc>
            </a:pPr>
            <a:r>
              <a:rPr lang="en-US" sz="1849">
                <a:solidFill>
                  <a:srgbClr val="2C4A24"/>
                </a:solidFill>
                <a:latin typeface="Questrial"/>
                <a:ea typeface="Questrial"/>
                <a:cs typeface="Questrial"/>
                <a:sym typeface="Questrial"/>
              </a:rPr>
              <a:t>Agent</a:t>
            </a:r>
          </a:p>
        </p:txBody>
      </p:sp>
      <p:sp>
        <p:nvSpPr>
          <p:cNvPr name="TextBox 11" id="11"/>
          <p:cNvSpPr txBox="true"/>
          <p:nvPr/>
        </p:nvSpPr>
        <p:spPr>
          <a:xfrm rot="0">
            <a:off x="545901" y="1403615"/>
            <a:ext cx="14829822" cy="6030449"/>
          </a:xfrm>
          <a:prstGeom prst="rect">
            <a:avLst/>
          </a:prstGeom>
        </p:spPr>
        <p:txBody>
          <a:bodyPr anchor="t" rtlCol="false" tIns="0" lIns="0" bIns="0" rIns="0">
            <a:spAutoFit/>
          </a:bodyPr>
          <a:lstStyle/>
          <a:p>
            <a:pPr algn="just" marL="571901" indent="-285951" lvl="1">
              <a:lnSpc>
                <a:spcPts val="3708"/>
              </a:lnSpc>
              <a:buFont typeface="Arial"/>
              <a:buChar char="•"/>
            </a:pPr>
            <a:r>
              <a:rPr lang="en-US" sz="2648">
                <a:solidFill>
                  <a:srgbClr val="F5EEE0"/>
                </a:solidFill>
                <a:latin typeface="Questrial"/>
                <a:ea typeface="Questrial"/>
                <a:cs typeface="Questrial"/>
                <a:sym typeface="Questrial"/>
              </a:rPr>
              <a:t>PLS regression often requires scaling both the input features and the target variables to ensure that they are on a comparable scale. We are using StandardScaler to normalize your data, ensuring that all features and target variables have mean 0 and variance 1. After scaling back the predicted values to their original scale, we are visualizing the actual vs. predicted nutrient levels to evaluate your model’s performance.</a:t>
            </a:r>
          </a:p>
          <a:p>
            <a:pPr algn="just" marL="571901" indent="-285951" lvl="1">
              <a:lnSpc>
                <a:spcPts val="3708"/>
              </a:lnSpc>
              <a:buFont typeface="Arial"/>
              <a:buChar char="•"/>
            </a:pPr>
            <a:r>
              <a:rPr lang="en-US" sz="2648">
                <a:solidFill>
                  <a:srgbClr val="F5EEE0"/>
                </a:solidFill>
                <a:latin typeface="Questrial"/>
                <a:ea typeface="Questrial"/>
                <a:cs typeface="Questrial"/>
                <a:sym typeface="Questrial"/>
              </a:rPr>
              <a:t>PLSR is highly beneficial in situations where we have many predictor variables but a relatively small sample size—which is a typical scenario in spectroscopic analysis. Traditional regression methods struggle with datasets where the number of features exceeds the number of samples, as the model becomes prone to overfitting. PLSR, by reducing the dimensionality and focusing on the covariance between X and Y, is much more robust in these cases.</a:t>
            </a:r>
          </a:p>
          <a:p>
            <a:pPr algn="just" marL="571901" indent="-285951" lvl="1">
              <a:lnSpc>
                <a:spcPts val="3708"/>
              </a:lnSpc>
              <a:buFont typeface="Arial"/>
              <a:buChar char="•"/>
            </a:pPr>
            <a:r>
              <a:rPr lang="en-US" sz="2648">
                <a:solidFill>
                  <a:srgbClr val="F5EEE0"/>
                </a:solidFill>
                <a:latin typeface="Questrial"/>
                <a:ea typeface="Questrial"/>
                <a:cs typeface="Questrial"/>
                <a:sym typeface="Questrial"/>
              </a:rPr>
              <a:t>In this case, PLSR allows us to build a model that can generalize well even when the number of features is large and the number of training samples is limited.</a:t>
            </a:r>
          </a:p>
          <a:p>
            <a:pPr algn="just">
              <a:lnSpc>
                <a:spcPts val="3708"/>
              </a:lnSpc>
            </a:pPr>
          </a:p>
        </p:txBody>
      </p:sp>
      <p:sp>
        <p:nvSpPr>
          <p:cNvPr name="TextBox 12" id="12"/>
          <p:cNvSpPr txBox="true"/>
          <p:nvPr/>
        </p:nvSpPr>
        <p:spPr>
          <a:xfrm rot="0">
            <a:off x="1028700" y="323125"/>
            <a:ext cx="10679609" cy="705575"/>
          </a:xfrm>
          <a:prstGeom prst="rect">
            <a:avLst/>
          </a:prstGeom>
        </p:spPr>
        <p:txBody>
          <a:bodyPr anchor="t" rtlCol="false" tIns="0" lIns="0" bIns="0" rIns="0">
            <a:spAutoFit/>
          </a:bodyPr>
          <a:lstStyle/>
          <a:p>
            <a:pPr algn="just">
              <a:lnSpc>
                <a:spcPts val="5735"/>
              </a:lnSpc>
              <a:spcBef>
                <a:spcPct val="0"/>
              </a:spcBef>
            </a:pPr>
            <a:r>
              <a:rPr lang="en-US" sz="4096">
                <a:solidFill>
                  <a:srgbClr val="FFFFFF"/>
                </a:solidFill>
                <a:latin typeface="TT Hoves"/>
                <a:ea typeface="TT Hoves"/>
                <a:cs typeface="TT Hoves"/>
                <a:sym typeface="TT Hoves"/>
              </a:rPr>
              <a:t>PLSR IS IDEAL FOR THIS PROJECT BECAUSE:</a:t>
            </a:r>
          </a:p>
        </p:txBody>
      </p:sp>
      <p:grpSp>
        <p:nvGrpSpPr>
          <p:cNvPr name="Group 13" id="13"/>
          <p:cNvGrpSpPr/>
          <p:nvPr/>
        </p:nvGrpSpPr>
        <p:grpSpPr>
          <a:xfrm rot="0">
            <a:off x="12281760" y="7632929"/>
            <a:ext cx="5619185" cy="2354589"/>
            <a:chOff x="0" y="0"/>
            <a:chExt cx="7492247" cy="3139452"/>
          </a:xfrm>
        </p:grpSpPr>
        <p:grpSp>
          <p:nvGrpSpPr>
            <p:cNvPr name="Group 14" id="14"/>
            <p:cNvGrpSpPr/>
            <p:nvPr/>
          </p:nvGrpSpPr>
          <p:grpSpPr>
            <a:xfrm rot="0">
              <a:off x="4352795" y="0"/>
              <a:ext cx="3139452" cy="313945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DBA"/>
              </a:solidFill>
              <a:ln cap="sq">
                <a:noFill/>
                <a:prstDash val="solid"/>
                <a:miter/>
              </a:ln>
            </p:spPr>
          </p:sp>
          <p:sp>
            <p:nvSpPr>
              <p:cNvPr name="TextBox 16" id="16"/>
              <p:cNvSpPr txBox="true"/>
              <p:nvPr/>
            </p:nvSpPr>
            <p:spPr>
              <a:xfrm>
                <a:off x="76200" y="28575"/>
                <a:ext cx="660400" cy="708025"/>
              </a:xfrm>
              <a:prstGeom prst="rect">
                <a:avLst/>
              </a:prstGeom>
            </p:spPr>
            <p:txBody>
              <a:bodyPr anchor="ctr" rtlCol="false" tIns="29386" lIns="29386" bIns="29386" rIns="29386"/>
              <a:lstStyle/>
              <a:p>
                <a:pPr algn="ctr">
                  <a:lnSpc>
                    <a:spcPts val="3779"/>
                  </a:lnSpc>
                </a:pPr>
              </a:p>
            </p:txBody>
          </p:sp>
        </p:grpSp>
        <p:grpSp>
          <p:nvGrpSpPr>
            <p:cNvPr name="Group 17" id="17"/>
            <p:cNvGrpSpPr/>
            <p:nvPr/>
          </p:nvGrpSpPr>
          <p:grpSpPr>
            <a:xfrm rot="0">
              <a:off x="2176398" y="0"/>
              <a:ext cx="3139452" cy="313945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BA9B"/>
              </a:solidFill>
              <a:ln cap="sq">
                <a:noFill/>
                <a:prstDash val="solid"/>
                <a:miter/>
              </a:ln>
            </p:spPr>
          </p:sp>
          <p:sp>
            <p:nvSpPr>
              <p:cNvPr name="TextBox 19" id="19"/>
              <p:cNvSpPr txBox="true"/>
              <p:nvPr/>
            </p:nvSpPr>
            <p:spPr>
              <a:xfrm>
                <a:off x="76200" y="28575"/>
                <a:ext cx="660400" cy="708025"/>
              </a:xfrm>
              <a:prstGeom prst="rect">
                <a:avLst/>
              </a:prstGeom>
            </p:spPr>
            <p:txBody>
              <a:bodyPr anchor="ctr" rtlCol="false" tIns="29386" lIns="29386" bIns="29386" rIns="29386"/>
              <a:lstStyle/>
              <a:p>
                <a:pPr algn="ctr">
                  <a:lnSpc>
                    <a:spcPts val="3779"/>
                  </a:lnSpc>
                </a:pPr>
              </a:p>
            </p:txBody>
          </p:sp>
        </p:grpSp>
        <p:grpSp>
          <p:nvGrpSpPr>
            <p:cNvPr name="Group 20" id="20"/>
            <p:cNvGrpSpPr/>
            <p:nvPr/>
          </p:nvGrpSpPr>
          <p:grpSpPr>
            <a:xfrm rot="0">
              <a:off x="0" y="0"/>
              <a:ext cx="3139452" cy="313945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22" id="22"/>
              <p:cNvSpPr txBox="true"/>
              <p:nvPr/>
            </p:nvSpPr>
            <p:spPr>
              <a:xfrm>
                <a:off x="76200" y="28575"/>
                <a:ext cx="660400" cy="708025"/>
              </a:xfrm>
              <a:prstGeom prst="rect">
                <a:avLst/>
              </a:prstGeom>
            </p:spPr>
            <p:txBody>
              <a:bodyPr anchor="ctr" rtlCol="false" tIns="29386" lIns="29386" bIns="29386" rIns="29386"/>
              <a:lstStyle/>
              <a:p>
                <a:pPr algn="ctr">
                  <a:lnSpc>
                    <a:spcPts val="3779"/>
                  </a:lnSpc>
                </a:pPr>
              </a:p>
            </p:txBody>
          </p:sp>
        </p:grpSp>
        <p:sp>
          <p:nvSpPr>
            <p:cNvPr name="TextBox 23" id="23"/>
            <p:cNvSpPr txBox="true"/>
            <p:nvPr/>
          </p:nvSpPr>
          <p:spPr>
            <a:xfrm rot="0">
              <a:off x="481527" y="1256885"/>
              <a:ext cx="2176398" cy="488051"/>
            </a:xfrm>
            <a:prstGeom prst="rect">
              <a:avLst/>
            </a:prstGeom>
          </p:spPr>
          <p:txBody>
            <a:bodyPr anchor="t" rtlCol="false" tIns="0" lIns="0" bIns="0" rIns="0">
              <a:spAutoFit/>
            </a:bodyPr>
            <a:lstStyle/>
            <a:p>
              <a:pPr algn="ctr">
                <a:lnSpc>
                  <a:spcPts val="2911"/>
                </a:lnSpc>
              </a:pPr>
              <a:r>
                <a:rPr lang="en-US" sz="2405">
                  <a:solidFill>
                    <a:srgbClr val="2C4A24"/>
                  </a:solidFill>
                  <a:latin typeface="Questrial"/>
                  <a:ea typeface="Questrial"/>
                  <a:cs typeface="Questrial"/>
                  <a:sym typeface="Questrial"/>
                </a:rPr>
                <a:t>multivariate</a:t>
              </a:r>
            </a:p>
          </p:txBody>
        </p:sp>
        <p:sp>
          <p:nvSpPr>
            <p:cNvPr name="TextBox 24" id="24"/>
            <p:cNvSpPr txBox="true"/>
            <p:nvPr/>
          </p:nvSpPr>
          <p:spPr>
            <a:xfrm rot="0">
              <a:off x="3139452" y="1018676"/>
              <a:ext cx="2176398" cy="954945"/>
            </a:xfrm>
            <a:prstGeom prst="rect">
              <a:avLst/>
            </a:prstGeom>
          </p:spPr>
          <p:txBody>
            <a:bodyPr anchor="t" rtlCol="false" tIns="0" lIns="0" bIns="0" rIns="0">
              <a:spAutoFit/>
            </a:bodyPr>
            <a:lstStyle/>
            <a:p>
              <a:pPr algn="ctr">
                <a:lnSpc>
                  <a:spcPts val="2790"/>
                </a:lnSpc>
              </a:pPr>
              <a:r>
                <a:rPr lang="en-US" sz="2305">
                  <a:solidFill>
                    <a:srgbClr val="2C4A24"/>
                  </a:solidFill>
                  <a:latin typeface="Questrial"/>
                  <a:ea typeface="Questrial"/>
                  <a:cs typeface="Questrial"/>
                  <a:sym typeface="Questrial"/>
                </a:rPr>
                <a:t>more no of features</a:t>
              </a:r>
            </a:p>
          </p:txBody>
        </p:sp>
        <p:sp>
          <p:nvSpPr>
            <p:cNvPr name="TextBox 25" id="25"/>
            <p:cNvSpPr txBox="true"/>
            <p:nvPr/>
          </p:nvSpPr>
          <p:spPr>
            <a:xfrm rot="0">
              <a:off x="5315849" y="1018676"/>
              <a:ext cx="2176398" cy="954945"/>
            </a:xfrm>
            <a:prstGeom prst="rect">
              <a:avLst/>
            </a:prstGeom>
          </p:spPr>
          <p:txBody>
            <a:bodyPr anchor="t" rtlCol="false" tIns="0" lIns="0" bIns="0" rIns="0">
              <a:spAutoFit/>
            </a:bodyPr>
            <a:lstStyle/>
            <a:p>
              <a:pPr algn="ctr">
                <a:lnSpc>
                  <a:spcPts val="2790"/>
                </a:lnSpc>
              </a:pPr>
              <a:r>
                <a:rPr lang="en-US" sz="2305">
                  <a:solidFill>
                    <a:srgbClr val="2C4A24"/>
                  </a:solidFill>
                  <a:latin typeface="Questrial"/>
                  <a:ea typeface="Questrial"/>
                  <a:cs typeface="Questrial"/>
                  <a:sym typeface="Questrial"/>
                </a:rPr>
                <a:t>limited </a:t>
              </a:r>
            </a:p>
            <a:p>
              <a:pPr algn="ctr">
                <a:lnSpc>
                  <a:spcPts val="2790"/>
                </a:lnSpc>
              </a:pPr>
              <a:r>
                <a:rPr lang="en-US" sz="2305">
                  <a:solidFill>
                    <a:srgbClr val="2C4A24"/>
                  </a:solidFill>
                  <a:latin typeface="Questrial"/>
                  <a:ea typeface="Questrial"/>
                  <a:cs typeface="Questrial"/>
                  <a:sym typeface="Questrial"/>
                </a:rPr>
                <a:t>sample size</a:t>
              </a:r>
            </a:p>
          </p:txBody>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2C4A24"/>
        </a:solidFill>
      </p:bgPr>
    </p:bg>
    <p:spTree>
      <p:nvGrpSpPr>
        <p:cNvPr id="1" name=""/>
        <p:cNvGrpSpPr/>
        <p:nvPr/>
      </p:nvGrpSpPr>
      <p:grpSpPr>
        <a:xfrm>
          <a:off x="0" y="0"/>
          <a:ext cx="0" cy="0"/>
          <a:chOff x="0" y="0"/>
          <a:chExt cx="0" cy="0"/>
        </a:xfrm>
      </p:grpSpPr>
      <p:grpSp>
        <p:nvGrpSpPr>
          <p:cNvPr name="Group 2" id="2"/>
          <p:cNvGrpSpPr/>
          <p:nvPr/>
        </p:nvGrpSpPr>
        <p:grpSpPr>
          <a:xfrm rot="0">
            <a:off x="236182" y="409263"/>
            <a:ext cx="619437" cy="61943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5EEE0"/>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095"/>
                </a:lnSpc>
              </a:pPr>
            </a:p>
          </p:txBody>
        </p:sp>
      </p:grpSp>
      <p:sp>
        <p:nvSpPr>
          <p:cNvPr name="TextBox 5" id="5"/>
          <p:cNvSpPr txBox="true"/>
          <p:nvPr/>
        </p:nvSpPr>
        <p:spPr>
          <a:xfrm rot="0">
            <a:off x="4473463" y="2239311"/>
            <a:ext cx="3067551" cy="445355"/>
          </a:xfrm>
          <a:prstGeom prst="rect">
            <a:avLst/>
          </a:prstGeom>
        </p:spPr>
        <p:txBody>
          <a:bodyPr anchor="t" rtlCol="false" tIns="0" lIns="0" bIns="0" rIns="0">
            <a:spAutoFit/>
          </a:bodyPr>
          <a:lstStyle/>
          <a:p>
            <a:pPr algn="l">
              <a:lnSpc>
                <a:spcPts val="3372"/>
              </a:lnSpc>
            </a:pPr>
            <a:r>
              <a:rPr lang="en-US" sz="2409" b="true">
                <a:solidFill>
                  <a:srgbClr val="2C4A24"/>
                </a:solidFill>
                <a:latin typeface="Thicker Bold"/>
                <a:ea typeface="Thicker Bold"/>
                <a:cs typeface="Thicker Bold"/>
                <a:sym typeface="Thicker Bold"/>
              </a:rPr>
              <a:t>MORGAN MAXWELL</a:t>
            </a:r>
          </a:p>
        </p:txBody>
      </p:sp>
      <p:sp>
        <p:nvSpPr>
          <p:cNvPr name="TextBox 6" id="6"/>
          <p:cNvSpPr txBox="true"/>
          <p:nvPr/>
        </p:nvSpPr>
        <p:spPr>
          <a:xfrm rot="0">
            <a:off x="4473463" y="2747722"/>
            <a:ext cx="2000837" cy="317652"/>
          </a:xfrm>
          <a:prstGeom prst="rect">
            <a:avLst/>
          </a:prstGeom>
        </p:spPr>
        <p:txBody>
          <a:bodyPr anchor="t" rtlCol="false" tIns="0" lIns="0" bIns="0" rIns="0">
            <a:spAutoFit/>
          </a:bodyPr>
          <a:lstStyle/>
          <a:p>
            <a:pPr algn="l">
              <a:lnSpc>
                <a:spcPts val="2589"/>
              </a:lnSpc>
            </a:pPr>
            <a:r>
              <a:rPr lang="en-US" sz="1849">
                <a:solidFill>
                  <a:srgbClr val="2C4A24"/>
                </a:solidFill>
                <a:latin typeface="Questrial"/>
                <a:ea typeface="Questrial"/>
                <a:cs typeface="Questrial"/>
                <a:sym typeface="Questrial"/>
              </a:rPr>
              <a:t>Founder</a:t>
            </a:r>
          </a:p>
        </p:txBody>
      </p:sp>
      <p:sp>
        <p:nvSpPr>
          <p:cNvPr name="TextBox 7" id="7"/>
          <p:cNvSpPr txBox="true"/>
          <p:nvPr/>
        </p:nvSpPr>
        <p:spPr>
          <a:xfrm rot="0">
            <a:off x="4473463" y="4713442"/>
            <a:ext cx="3300895" cy="445355"/>
          </a:xfrm>
          <a:prstGeom prst="rect">
            <a:avLst/>
          </a:prstGeom>
        </p:spPr>
        <p:txBody>
          <a:bodyPr anchor="t" rtlCol="false" tIns="0" lIns="0" bIns="0" rIns="0">
            <a:spAutoFit/>
          </a:bodyPr>
          <a:lstStyle/>
          <a:p>
            <a:pPr algn="l">
              <a:lnSpc>
                <a:spcPts val="3372"/>
              </a:lnSpc>
            </a:pPr>
            <a:r>
              <a:rPr lang="en-US" sz="2409" b="true">
                <a:solidFill>
                  <a:srgbClr val="2C4A24"/>
                </a:solidFill>
                <a:latin typeface="Thicker Bold"/>
                <a:ea typeface="Thicker Bold"/>
                <a:cs typeface="Thicker Bold"/>
                <a:sym typeface="Thicker Bold"/>
              </a:rPr>
              <a:t>MARIANA NAPOLITANI</a:t>
            </a:r>
          </a:p>
        </p:txBody>
      </p:sp>
      <p:sp>
        <p:nvSpPr>
          <p:cNvPr name="TextBox 8" id="8"/>
          <p:cNvSpPr txBox="true"/>
          <p:nvPr/>
        </p:nvSpPr>
        <p:spPr>
          <a:xfrm rot="0">
            <a:off x="4473463" y="5221853"/>
            <a:ext cx="2000837" cy="317652"/>
          </a:xfrm>
          <a:prstGeom prst="rect">
            <a:avLst/>
          </a:prstGeom>
        </p:spPr>
        <p:txBody>
          <a:bodyPr anchor="t" rtlCol="false" tIns="0" lIns="0" bIns="0" rIns="0">
            <a:spAutoFit/>
          </a:bodyPr>
          <a:lstStyle/>
          <a:p>
            <a:pPr algn="l">
              <a:lnSpc>
                <a:spcPts val="2589"/>
              </a:lnSpc>
            </a:pPr>
            <a:r>
              <a:rPr lang="en-US" sz="1849">
                <a:solidFill>
                  <a:srgbClr val="2C4A24"/>
                </a:solidFill>
                <a:latin typeface="Questrial"/>
                <a:ea typeface="Questrial"/>
                <a:cs typeface="Questrial"/>
                <a:sym typeface="Questrial"/>
              </a:rPr>
              <a:t>Manager</a:t>
            </a:r>
          </a:p>
        </p:txBody>
      </p:sp>
      <p:sp>
        <p:nvSpPr>
          <p:cNvPr name="TextBox 9" id="9"/>
          <p:cNvSpPr txBox="true"/>
          <p:nvPr/>
        </p:nvSpPr>
        <p:spPr>
          <a:xfrm rot="0">
            <a:off x="4473463" y="7187574"/>
            <a:ext cx="3067551" cy="445355"/>
          </a:xfrm>
          <a:prstGeom prst="rect">
            <a:avLst/>
          </a:prstGeom>
        </p:spPr>
        <p:txBody>
          <a:bodyPr anchor="t" rtlCol="false" tIns="0" lIns="0" bIns="0" rIns="0">
            <a:spAutoFit/>
          </a:bodyPr>
          <a:lstStyle/>
          <a:p>
            <a:pPr algn="l">
              <a:lnSpc>
                <a:spcPts val="3372"/>
              </a:lnSpc>
            </a:pPr>
            <a:r>
              <a:rPr lang="en-US" sz="2409" b="true">
                <a:solidFill>
                  <a:srgbClr val="2C4A24"/>
                </a:solidFill>
                <a:latin typeface="Thicker Bold"/>
                <a:ea typeface="Thicker Bold"/>
                <a:cs typeface="Thicker Bold"/>
                <a:sym typeface="Thicker Bold"/>
              </a:rPr>
              <a:t>SASCHA DUBOIS</a:t>
            </a:r>
          </a:p>
        </p:txBody>
      </p:sp>
      <p:sp>
        <p:nvSpPr>
          <p:cNvPr name="TextBox 10" id="10"/>
          <p:cNvSpPr txBox="true"/>
          <p:nvPr/>
        </p:nvSpPr>
        <p:spPr>
          <a:xfrm rot="0">
            <a:off x="4473463" y="7695985"/>
            <a:ext cx="2000837" cy="317652"/>
          </a:xfrm>
          <a:prstGeom prst="rect">
            <a:avLst/>
          </a:prstGeom>
        </p:spPr>
        <p:txBody>
          <a:bodyPr anchor="t" rtlCol="false" tIns="0" lIns="0" bIns="0" rIns="0">
            <a:spAutoFit/>
          </a:bodyPr>
          <a:lstStyle/>
          <a:p>
            <a:pPr algn="l">
              <a:lnSpc>
                <a:spcPts val="2589"/>
              </a:lnSpc>
            </a:pPr>
            <a:r>
              <a:rPr lang="en-US" sz="1849">
                <a:solidFill>
                  <a:srgbClr val="2C4A24"/>
                </a:solidFill>
                <a:latin typeface="Questrial"/>
                <a:ea typeface="Questrial"/>
                <a:cs typeface="Questrial"/>
                <a:sym typeface="Questrial"/>
              </a:rPr>
              <a:t>Agent</a:t>
            </a:r>
          </a:p>
        </p:txBody>
      </p:sp>
      <p:sp>
        <p:nvSpPr>
          <p:cNvPr name="TextBox 11" id="11"/>
          <p:cNvSpPr txBox="true"/>
          <p:nvPr/>
        </p:nvSpPr>
        <p:spPr>
          <a:xfrm rot="0">
            <a:off x="545901" y="1182037"/>
            <a:ext cx="15875315" cy="6450891"/>
          </a:xfrm>
          <a:prstGeom prst="rect">
            <a:avLst/>
          </a:prstGeom>
        </p:spPr>
        <p:txBody>
          <a:bodyPr anchor="t" rtlCol="false" tIns="0" lIns="0" bIns="0" rIns="0">
            <a:spAutoFit/>
          </a:bodyPr>
          <a:lstStyle/>
          <a:p>
            <a:pPr algn="just" marL="612220" indent="-306110" lvl="1">
              <a:lnSpc>
                <a:spcPts val="3969"/>
              </a:lnSpc>
              <a:buFont typeface="Arial"/>
              <a:buChar char="•"/>
            </a:pPr>
            <a:r>
              <a:rPr lang="en-US" sz="2835">
                <a:solidFill>
                  <a:srgbClr val="F5EEE0"/>
                </a:solidFill>
                <a:latin typeface="Questrial"/>
                <a:ea typeface="Questrial"/>
                <a:cs typeface="Questrial"/>
                <a:sym typeface="Questrial"/>
              </a:rPr>
              <a:t>Another advantage of PLSR is that the latent components it extracts can be interpreted in terms of their contribution to the prediction of the response variables. By examining the loadings (coefficients) of each predictor variable on the latent components, we can gain insights into which features are driving the predictions. </a:t>
            </a:r>
          </a:p>
          <a:p>
            <a:pPr algn="just" marL="612220" indent="-306110" lvl="1">
              <a:lnSpc>
                <a:spcPts val="3969"/>
              </a:lnSpc>
              <a:buFont typeface="Arial"/>
              <a:buChar char="•"/>
            </a:pPr>
            <a:r>
              <a:rPr lang="en-US" sz="2835">
                <a:solidFill>
                  <a:srgbClr val="F5EEE0"/>
                </a:solidFill>
                <a:latin typeface="Questrial"/>
                <a:ea typeface="Questrial"/>
                <a:cs typeface="Questrial"/>
                <a:sym typeface="Questrial"/>
              </a:rPr>
              <a:t>In this case, this might help us understand which spectroscopic features (wavelengths or frequencies) are most important for predicting specific nutrient levels.</a:t>
            </a:r>
          </a:p>
          <a:p>
            <a:pPr algn="just" marL="612220" indent="-306110" lvl="1">
              <a:lnSpc>
                <a:spcPts val="3969"/>
              </a:lnSpc>
              <a:buFont typeface="Arial"/>
              <a:buChar char="•"/>
            </a:pPr>
            <a:r>
              <a:rPr lang="en-US" sz="2835">
                <a:solidFill>
                  <a:srgbClr val="F5EEE0"/>
                </a:solidFill>
                <a:latin typeface="Questrial"/>
                <a:ea typeface="Questrial"/>
                <a:cs typeface="Questrial"/>
                <a:sym typeface="Questrial"/>
              </a:rPr>
              <a:t>For evaluating PLSR models, we typically look at metrics such as R-squared, Mean Squared Error (MSE), and Root Mean Squared Error (RMSE). These metrics indicate how well the model’s predictions match the actual values. </a:t>
            </a:r>
          </a:p>
          <a:p>
            <a:pPr algn="just" marL="612220" indent="-306110" lvl="1">
              <a:lnSpc>
                <a:spcPts val="3969"/>
              </a:lnSpc>
              <a:buFont typeface="Arial"/>
              <a:buChar char="•"/>
            </a:pPr>
            <a:r>
              <a:rPr lang="en-US" sz="2835">
                <a:solidFill>
                  <a:srgbClr val="F5EEE0"/>
                </a:solidFill>
                <a:latin typeface="Questrial"/>
                <a:ea typeface="Questrial"/>
                <a:cs typeface="Questrial"/>
                <a:sym typeface="Questrial"/>
              </a:rPr>
              <a:t>In this project, we use PLSR to predict nutrient levels based on spectroscopic features. After applying CARS to reduce the dimensionality, the selected features are used to train a PLSR model. We scale both the features and target variables, perform the regression, and then scale the predictions back to the original units for interpretation.</a:t>
            </a:r>
          </a:p>
        </p:txBody>
      </p:sp>
      <p:sp>
        <p:nvSpPr>
          <p:cNvPr name="Freeform 12" id="12"/>
          <p:cNvSpPr/>
          <p:nvPr/>
        </p:nvSpPr>
        <p:spPr>
          <a:xfrm flipH="false" flipV="false" rot="0">
            <a:off x="16454196" y="8453196"/>
            <a:ext cx="805104" cy="805104"/>
          </a:xfrm>
          <a:custGeom>
            <a:avLst/>
            <a:gdLst/>
            <a:ahLst/>
            <a:cxnLst/>
            <a:rect r="r" b="b" t="t" l="l"/>
            <a:pathLst>
              <a:path h="805104" w="805104">
                <a:moveTo>
                  <a:pt x="0" y="0"/>
                </a:moveTo>
                <a:lnTo>
                  <a:pt x="805104" y="0"/>
                </a:lnTo>
                <a:lnTo>
                  <a:pt x="805104" y="805104"/>
                </a:lnTo>
                <a:lnTo>
                  <a:pt x="0" y="805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323125"/>
            <a:ext cx="10679609" cy="705575"/>
          </a:xfrm>
          <a:prstGeom prst="rect">
            <a:avLst/>
          </a:prstGeom>
        </p:spPr>
        <p:txBody>
          <a:bodyPr anchor="t" rtlCol="false" tIns="0" lIns="0" bIns="0" rIns="0">
            <a:spAutoFit/>
          </a:bodyPr>
          <a:lstStyle/>
          <a:p>
            <a:pPr algn="just">
              <a:lnSpc>
                <a:spcPts val="5735"/>
              </a:lnSpc>
              <a:spcBef>
                <a:spcPct val="0"/>
              </a:spcBef>
            </a:pPr>
            <a:r>
              <a:rPr lang="en-US" sz="4096">
                <a:solidFill>
                  <a:srgbClr val="FFFFFF"/>
                </a:solidFill>
                <a:latin typeface="TT Hoves"/>
                <a:ea typeface="TT Hoves"/>
                <a:cs typeface="TT Hoves"/>
                <a:sym typeface="TT Hoves"/>
              </a:rPr>
              <a:t>PLSR IS IDEAL FOR THIS PROJECT BECAUSE:</a:t>
            </a:r>
          </a:p>
        </p:txBody>
      </p:sp>
    </p:spTree>
  </p:cSld>
  <p:clrMapOvr>
    <a:masterClrMapping/>
  </p:clrMapOvr>
</p:sld>
</file>

<file path=ppt/slides/slide35.xml><?xml version="1.0" encoding="utf-8"?>
<p:sld xmlns:p="http://schemas.openxmlformats.org/presentationml/2006/main" xmlns:a="http://schemas.openxmlformats.org/drawingml/2006/main">
  <p:cSld>
    <p:bg>
      <p:bgPr>
        <a:solidFill>
          <a:srgbClr val="F5EEE0"/>
        </a:solidFill>
      </p:bgPr>
    </p:bg>
    <p:spTree>
      <p:nvGrpSpPr>
        <p:cNvPr id="1" name=""/>
        <p:cNvGrpSpPr/>
        <p:nvPr/>
      </p:nvGrpSpPr>
      <p:grpSpPr>
        <a:xfrm>
          <a:off x="0" y="0"/>
          <a:ext cx="0" cy="0"/>
          <a:chOff x="0" y="0"/>
          <a:chExt cx="0" cy="0"/>
        </a:xfrm>
      </p:grpSpPr>
      <p:grpSp>
        <p:nvGrpSpPr>
          <p:cNvPr name="Group 2" id="2"/>
          <p:cNvGrpSpPr/>
          <p:nvPr/>
        </p:nvGrpSpPr>
        <p:grpSpPr>
          <a:xfrm rot="0">
            <a:off x="-1253350" y="487785"/>
            <a:ext cx="11821679" cy="1671538"/>
            <a:chOff x="0" y="0"/>
            <a:chExt cx="3113529" cy="440241"/>
          </a:xfrm>
        </p:grpSpPr>
        <p:sp>
          <p:nvSpPr>
            <p:cNvPr name="Freeform 3" id="3"/>
            <p:cNvSpPr/>
            <p:nvPr/>
          </p:nvSpPr>
          <p:spPr>
            <a:xfrm flipH="false" flipV="false" rot="0">
              <a:off x="0" y="0"/>
              <a:ext cx="3113529" cy="440241"/>
            </a:xfrm>
            <a:custGeom>
              <a:avLst/>
              <a:gdLst/>
              <a:ahLst/>
              <a:cxnLst/>
              <a:rect r="r" b="b" t="t" l="l"/>
              <a:pathLst>
                <a:path h="440241" w="3113529">
                  <a:moveTo>
                    <a:pt x="65489" y="0"/>
                  </a:moveTo>
                  <a:lnTo>
                    <a:pt x="3048039" y="0"/>
                  </a:lnTo>
                  <a:cubicBezTo>
                    <a:pt x="3084208" y="0"/>
                    <a:pt x="3113529" y="29321"/>
                    <a:pt x="3113529" y="65489"/>
                  </a:cubicBezTo>
                  <a:lnTo>
                    <a:pt x="3113529" y="374751"/>
                  </a:lnTo>
                  <a:cubicBezTo>
                    <a:pt x="3113529" y="392120"/>
                    <a:pt x="3106629" y="408778"/>
                    <a:pt x="3094347" y="421059"/>
                  </a:cubicBezTo>
                  <a:cubicBezTo>
                    <a:pt x="3082066" y="433341"/>
                    <a:pt x="3065408" y="440241"/>
                    <a:pt x="3048039" y="440241"/>
                  </a:cubicBezTo>
                  <a:lnTo>
                    <a:pt x="65489" y="440241"/>
                  </a:lnTo>
                  <a:cubicBezTo>
                    <a:pt x="48120" y="440241"/>
                    <a:pt x="31463" y="433341"/>
                    <a:pt x="19181" y="421059"/>
                  </a:cubicBezTo>
                  <a:cubicBezTo>
                    <a:pt x="6900" y="408778"/>
                    <a:pt x="0" y="392120"/>
                    <a:pt x="0" y="374751"/>
                  </a:cubicBezTo>
                  <a:lnTo>
                    <a:pt x="0" y="65489"/>
                  </a:lnTo>
                  <a:cubicBezTo>
                    <a:pt x="0" y="48120"/>
                    <a:pt x="6900" y="31463"/>
                    <a:pt x="19181" y="19181"/>
                  </a:cubicBezTo>
                  <a:cubicBezTo>
                    <a:pt x="31463" y="6900"/>
                    <a:pt x="48120" y="0"/>
                    <a:pt x="65489" y="0"/>
                  </a:cubicBezTo>
                  <a:close/>
                </a:path>
              </a:pathLst>
            </a:custGeom>
            <a:solidFill>
              <a:srgbClr val="A1BA9B"/>
            </a:solidFill>
          </p:spPr>
        </p:sp>
        <p:sp>
          <p:nvSpPr>
            <p:cNvPr name="TextBox 4" id="4"/>
            <p:cNvSpPr txBox="true"/>
            <p:nvPr/>
          </p:nvSpPr>
          <p:spPr>
            <a:xfrm>
              <a:off x="0" y="-28575"/>
              <a:ext cx="3113529" cy="468816"/>
            </a:xfrm>
            <a:prstGeom prst="rect">
              <a:avLst/>
            </a:prstGeom>
          </p:spPr>
          <p:txBody>
            <a:bodyPr anchor="ctr" rtlCol="false" tIns="50800" lIns="50800" bIns="50800" rIns="50800"/>
            <a:lstStyle/>
            <a:p>
              <a:pPr algn="ctr">
                <a:lnSpc>
                  <a:spcPts val="2095"/>
                </a:lnSpc>
              </a:pPr>
            </a:p>
          </p:txBody>
        </p:sp>
      </p:grpSp>
      <p:sp>
        <p:nvSpPr>
          <p:cNvPr name="TextBox 5" id="5"/>
          <p:cNvSpPr txBox="true"/>
          <p:nvPr/>
        </p:nvSpPr>
        <p:spPr>
          <a:xfrm rot="0">
            <a:off x="820509" y="526104"/>
            <a:ext cx="8055532" cy="1633219"/>
          </a:xfrm>
          <a:prstGeom prst="rect">
            <a:avLst/>
          </a:prstGeom>
        </p:spPr>
        <p:txBody>
          <a:bodyPr anchor="t" rtlCol="false" tIns="0" lIns="0" bIns="0" rIns="0">
            <a:spAutoFit/>
          </a:bodyPr>
          <a:lstStyle/>
          <a:p>
            <a:pPr algn="just">
              <a:lnSpc>
                <a:spcPts val="6580"/>
              </a:lnSpc>
            </a:pPr>
            <a:r>
              <a:rPr lang="en-US" sz="4700">
                <a:solidFill>
                  <a:srgbClr val="2C4A24"/>
                </a:solidFill>
                <a:latin typeface="Thicker"/>
                <a:ea typeface="Thicker"/>
                <a:cs typeface="Thicker"/>
                <a:sym typeface="Thicker"/>
              </a:rPr>
              <a:t>FEATURE IMPORTANCE AND VARIABLE SELECTION</a:t>
            </a:r>
          </a:p>
        </p:txBody>
      </p:sp>
      <p:sp>
        <p:nvSpPr>
          <p:cNvPr name="TextBox 6" id="6"/>
          <p:cNvSpPr txBox="true"/>
          <p:nvPr/>
        </p:nvSpPr>
        <p:spPr>
          <a:xfrm rot="0">
            <a:off x="1410960" y="2562490"/>
            <a:ext cx="15466081" cy="6443980"/>
          </a:xfrm>
          <a:prstGeom prst="rect">
            <a:avLst/>
          </a:prstGeom>
        </p:spPr>
        <p:txBody>
          <a:bodyPr anchor="t" rtlCol="false" tIns="0" lIns="0" bIns="0" rIns="0">
            <a:spAutoFit/>
          </a:bodyPr>
          <a:lstStyle/>
          <a:p>
            <a:pPr algn="just" marL="604516" indent="-302258" lvl="1">
              <a:lnSpc>
                <a:spcPts val="3919"/>
              </a:lnSpc>
              <a:buFont typeface="Arial"/>
              <a:buChar char="•"/>
            </a:pPr>
            <a:r>
              <a:rPr lang="en-US" sz="2799">
                <a:solidFill>
                  <a:srgbClr val="2C4A24"/>
                </a:solidFill>
                <a:latin typeface="Questrial"/>
                <a:ea typeface="Questrial"/>
                <a:cs typeface="Questrial"/>
                <a:sym typeface="Questrial"/>
              </a:rPr>
              <a:t>CARS (Competitive Adaptive Reweighted Sampling) algorithm for feature selection, which enhances the PLSR model by eliminating irrelevant or redundant variables. This algorithm works by repeatedly sampling subsets of variables and fitting models to each subset. It retains the most important variables (those that consistently improve model performance) and discards the rest.</a:t>
            </a:r>
          </a:p>
          <a:p>
            <a:pPr algn="just" marL="604516" indent="-302258" lvl="1">
              <a:lnSpc>
                <a:spcPts val="3919"/>
              </a:lnSpc>
              <a:buFont typeface="Arial"/>
              <a:buChar char="•"/>
            </a:pPr>
            <a:r>
              <a:rPr lang="en-US" sz="2799">
                <a:solidFill>
                  <a:srgbClr val="2C4A24"/>
                </a:solidFill>
                <a:latin typeface="Questrial"/>
                <a:ea typeface="Questrial"/>
                <a:cs typeface="Questrial"/>
                <a:sym typeface="Questrial"/>
              </a:rPr>
              <a:t>CARS is particularly effective in reducing overfitting, especially in high-dimensional data where many variables may not significantly contribute to the model. By integrating CARS with PLSR, you ensure that only the most relevant spectroscopic features are used, leading to more accurate predictions and better generalization.</a:t>
            </a:r>
          </a:p>
          <a:p>
            <a:pPr algn="just" marL="604516" indent="-302258" lvl="1">
              <a:lnSpc>
                <a:spcPts val="3919"/>
              </a:lnSpc>
              <a:buFont typeface="Arial"/>
              <a:buChar char="•"/>
            </a:pPr>
            <a:r>
              <a:rPr lang="en-US" sz="2799">
                <a:solidFill>
                  <a:srgbClr val="2C4A24"/>
                </a:solidFill>
                <a:latin typeface="Questrial"/>
                <a:ea typeface="Questrial"/>
                <a:cs typeface="Questrial"/>
                <a:sym typeface="Questrial"/>
              </a:rPr>
              <a:t>It is particularly in scenarios involving high-dimensional data. It is mainly employed in regression problems such as Partial Least Squares (PLS) regression. The goal of CARS is to identify the most informative subset of features from a large set, optimizing model performance while reducing computational complexity.</a:t>
            </a:r>
          </a:p>
        </p:txBody>
      </p:sp>
      <p:grpSp>
        <p:nvGrpSpPr>
          <p:cNvPr name="Group 7" id="7"/>
          <p:cNvGrpSpPr/>
          <p:nvPr/>
        </p:nvGrpSpPr>
        <p:grpSpPr>
          <a:xfrm rot="0">
            <a:off x="10823245" y="487785"/>
            <a:ext cx="11821679" cy="1671538"/>
            <a:chOff x="0" y="0"/>
            <a:chExt cx="3113529" cy="440241"/>
          </a:xfrm>
        </p:grpSpPr>
        <p:sp>
          <p:nvSpPr>
            <p:cNvPr name="Freeform 8" id="8"/>
            <p:cNvSpPr/>
            <p:nvPr/>
          </p:nvSpPr>
          <p:spPr>
            <a:xfrm flipH="false" flipV="false" rot="0">
              <a:off x="0" y="0"/>
              <a:ext cx="3113529" cy="440241"/>
            </a:xfrm>
            <a:custGeom>
              <a:avLst/>
              <a:gdLst/>
              <a:ahLst/>
              <a:cxnLst/>
              <a:rect r="r" b="b" t="t" l="l"/>
              <a:pathLst>
                <a:path h="440241" w="3113529">
                  <a:moveTo>
                    <a:pt x="65489" y="0"/>
                  </a:moveTo>
                  <a:lnTo>
                    <a:pt x="3048039" y="0"/>
                  </a:lnTo>
                  <a:cubicBezTo>
                    <a:pt x="3084208" y="0"/>
                    <a:pt x="3113529" y="29321"/>
                    <a:pt x="3113529" y="65489"/>
                  </a:cubicBezTo>
                  <a:lnTo>
                    <a:pt x="3113529" y="374751"/>
                  </a:lnTo>
                  <a:cubicBezTo>
                    <a:pt x="3113529" y="392120"/>
                    <a:pt x="3106629" y="408778"/>
                    <a:pt x="3094347" y="421059"/>
                  </a:cubicBezTo>
                  <a:cubicBezTo>
                    <a:pt x="3082066" y="433341"/>
                    <a:pt x="3065408" y="440241"/>
                    <a:pt x="3048039" y="440241"/>
                  </a:cubicBezTo>
                  <a:lnTo>
                    <a:pt x="65489" y="440241"/>
                  </a:lnTo>
                  <a:cubicBezTo>
                    <a:pt x="48120" y="440241"/>
                    <a:pt x="31463" y="433341"/>
                    <a:pt x="19181" y="421059"/>
                  </a:cubicBezTo>
                  <a:cubicBezTo>
                    <a:pt x="6900" y="408778"/>
                    <a:pt x="0" y="392120"/>
                    <a:pt x="0" y="374751"/>
                  </a:cubicBezTo>
                  <a:lnTo>
                    <a:pt x="0" y="65489"/>
                  </a:lnTo>
                  <a:cubicBezTo>
                    <a:pt x="0" y="48120"/>
                    <a:pt x="6900" y="31463"/>
                    <a:pt x="19181" y="19181"/>
                  </a:cubicBezTo>
                  <a:cubicBezTo>
                    <a:pt x="31463" y="6900"/>
                    <a:pt x="48120" y="0"/>
                    <a:pt x="65489" y="0"/>
                  </a:cubicBezTo>
                  <a:close/>
                </a:path>
              </a:pathLst>
            </a:custGeom>
            <a:solidFill>
              <a:srgbClr val="A1BA9B"/>
            </a:solidFill>
          </p:spPr>
        </p:sp>
        <p:sp>
          <p:nvSpPr>
            <p:cNvPr name="TextBox 9" id="9"/>
            <p:cNvSpPr txBox="true"/>
            <p:nvPr/>
          </p:nvSpPr>
          <p:spPr>
            <a:xfrm>
              <a:off x="0" y="-28575"/>
              <a:ext cx="3113529" cy="468816"/>
            </a:xfrm>
            <a:prstGeom prst="rect">
              <a:avLst/>
            </a:prstGeom>
          </p:spPr>
          <p:txBody>
            <a:bodyPr anchor="ctr" rtlCol="false" tIns="50800" lIns="50800" bIns="50800" rIns="50800"/>
            <a:lstStyle/>
            <a:p>
              <a:pPr algn="ctr">
                <a:lnSpc>
                  <a:spcPts val="2095"/>
                </a:lnSpc>
              </a:pPr>
            </a:p>
          </p:txBody>
        </p:sp>
      </p:grpSp>
      <p:sp>
        <p:nvSpPr>
          <p:cNvPr name="TextBox 10" id="10"/>
          <p:cNvSpPr txBox="true"/>
          <p:nvPr/>
        </p:nvSpPr>
        <p:spPr>
          <a:xfrm rot="0">
            <a:off x="11895083" y="873657"/>
            <a:ext cx="8055532" cy="804544"/>
          </a:xfrm>
          <a:prstGeom prst="rect">
            <a:avLst/>
          </a:prstGeom>
        </p:spPr>
        <p:txBody>
          <a:bodyPr anchor="t" rtlCol="false" tIns="0" lIns="0" bIns="0" rIns="0">
            <a:spAutoFit/>
          </a:bodyPr>
          <a:lstStyle/>
          <a:p>
            <a:pPr algn="just">
              <a:lnSpc>
                <a:spcPts val="6580"/>
              </a:lnSpc>
            </a:pPr>
            <a:r>
              <a:rPr lang="en-US" sz="4700">
                <a:solidFill>
                  <a:srgbClr val="2C4A24"/>
                </a:solidFill>
                <a:latin typeface="Thicker"/>
                <a:ea typeface="Thicker"/>
                <a:cs typeface="Thicker"/>
                <a:sym typeface="Thicker"/>
              </a:rPr>
              <a:t>CARS ALGORITHM</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2C4A24"/>
        </a:solidFill>
      </p:bgPr>
    </p:bg>
    <p:spTree>
      <p:nvGrpSpPr>
        <p:cNvPr id="1" name=""/>
        <p:cNvGrpSpPr/>
        <p:nvPr/>
      </p:nvGrpSpPr>
      <p:grpSpPr>
        <a:xfrm>
          <a:off x="0" y="0"/>
          <a:ext cx="0" cy="0"/>
          <a:chOff x="0" y="0"/>
          <a:chExt cx="0" cy="0"/>
        </a:xfrm>
      </p:grpSpPr>
      <p:grpSp>
        <p:nvGrpSpPr>
          <p:cNvPr name="Group 2" id="2"/>
          <p:cNvGrpSpPr/>
          <p:nvPr/>
        </p:nvGrpSpPr>
        <p:grpSpPr>
          <a:xfrm rot="0">
            <a:off x="-899422" y="6815608"/>
            <a:ext cx="10963648" cy="1637589"/>
            <a:chOff x="0" y="0"/>
            <a:chExt cx="2887545" cy="431299"/>
          </a:xfrm>
        </p:grpSpPr>
        <p:sp>
          <p:nvSpPr>
            <p:cNvPr name="Freeform 3" id="3"/>
            <p:cNvSpPr/>
            <p:nvPr/>
          </p:nvSpPr>
          <p:spPr>
            <a:xfrm flipH="false" flipV="false" rot="0">
              <a:off x="0" y="0"/>
              <a:ext cx="2887545" cy="431299"/>
            </a:xfrm>
            <a:custGeom>
              <a:avLst/>
              <a:gdLst/>
              <a:ahLst/>
              <a:cxnLst/>
              <a:rect r="r" b="b" t="t" l="l"/>
              <a:pathLst>
                <a:path h="431299" w="2887545">
                  <a:moveTo>
                    <a:pt x="70614" y="0"/>
                  </a:moveTo>
                  <a:lnTo>
                    <a:pt x="2816931" y="0"/>
                  </a:lnTo>
                  <a:cubicBezTo>
                    <a:pt x="2855930" y="0"/>
                    <a:pt x="2887545" y="31615"/>
                    <a:pt x="2887545" y="70614"/>
                  </a:cubicBezTo>
                  <a:lnTo>
                    <a:pt x="2887545" y="360685"/>
                  </a:lnTo>
                  <a:cubicBezTo>
                    <a:pt x="2887545" y="379413"/>
                    <a:pt x="2880106" y="397374"/>
                    <a:pt x="2866863" y="410617"/>
                  </a:cubicBezTo>
                  <a:cubicBezTo>
                    <a:pt x="2853620" y="423859"/>
                    <a:pt x="2835659" y="431299"/>
                    <a:pt x="2816931" y="431299"/>
                  </a:cubicBezTo>
                  <a:lnTo>
                    <a:pt x="70614" y="431299"/>
                  </a:lnTo>
                  <a:cubicBezTo>
                    <a:pt x="51886" y="431299"/>
                    <a:pt x="33925" y="423859"/>
                    <a:pt x="20682" y="410617"/>
                  </a:cubicBezTo>
                  <a:cubicBezTo>
                    <a:pt x="7440" y="397374"/>
                    <a:pt x="0" y="379413"/>
                    <a:pt x="0" y="360685"/>
                  </a:cubicBezTo>
                  <a:lnTo>
                    <a:pt x="0" y="70614"/>
                  </a:lnTo>
                  <a:cubicBezTo>
                    <a:pt x="0" y="51886"/>
                    <a:pt x="7440" y="33925"/>
                    <a:pt x="20682" y="20682"/>
                  </a:cubicBezTo>
                  <a:cubicBezTo>
                    <a:pt x="33925" y="7440"/>
                    <a:pt x="51886" y="0"/>
                    <a:pt x="70614" y="0"/>
                  </a:cubicBezTo>
                  <a:close/>
                </a:path>
              </a:pathLst>
            </a:custGeom>
            <a:solidFill>
              <a:srgbClr val="A1BA9B"/>
            </a:solidFill>
          </p:spPr>
        </p:sp>
        <p:sp>
          <p:nvSpPr>
            <p:cNvPr name="TextBox 4" id="4"/>
            <p:cNvSpPr txBox="true"/>
            <p:nvPr/>
          </p:nvSpPr>
          <p:spPr>
            <a:xfrm>
              <a:off x="0" y="-28575"/>
              <a:ext cx="2887545" cy="459874"/>
            </a:xfrm>
            <a:prstGeom prst="rect">
              <a:avLst/>
            </a:prstGeom>
          </p:spPr>
          <p:txBody>
            <a:bodyPr anchor="ctr" rtlCol="false" tIns="50800" lIns="50800" bIns="50800" rIns="50800"/>
            <a:lstStyle/>
            <a:p>
              <a:pPr algn="ctr">
                <a:lnSpc>
                  <a:spcPts val="2095"/>
                </a:lnSpc>
              </a:pPr>
            </a:p>
          </p:txBody>
        </p:sp>
      </p:grpSp>
      <p:grpSp>
        <p:nvGrpSpPr>
          <p:cNvPr name="Group 5" id="5"/>
          <p:cNvGrpSpPr/>
          <p:nvPr/>
        </p:nvGrpSpPr>
        <p:grpSpPr>
          <a:xfrm rot="0">
            <a:off x="-3365838" y="1028700"/>
            <a:ext cx="8109917" cy="81099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p:spPr>
        </p:sp>
      </p:grpSp>
      <p:sp>
        <p:nvSpPr>
          <p:cNvPr name="TextBox 7" id="7"/>
          <p:cNvSpPr txBox="true"/>
          <p:nvPr/>
        </p:nvSpPr>
        <p:spPr>
          <a:xfrm rot="0">
            <a:off x="5363851" y="456890"/>
            <a:ext cx="12290357" cy="1976753"/>
          </a:xfrm>
          <a:prstGeom prst="rect">
            <a:avLst/>
          </a:prstGeom>
        </p:spPr>
        <p:txBody>
          <a:bodyPr anchor="t" rtlCol="false" tIns="0" lIns="0" bIns="0" rIns="0">
            <a:spAutoFit/>
          </a:bodyPr>
          <a:lstStyle/>
          <a:p>
            <a:pPr algn="just">
              <a:lnSpc>
                <a:spcPts val="3920"/>
              </a:lnSpc>
            </a:pPr>
            <a:r>
              <a:rPr lang="en-US" sz="2800">
                <a:solidFill>
                  <a:srgbClr val="F5EEE0"/>
                </a:solidFill>
                <a:latin typeface="Thicker"/>
                <a:ea typeface="Thicker"/>
                <a:cs typeface="Thicker"/>
                <a:sym typeface="Thicker"/>
              </a:rPr>
              <a:t>CARS IS OFTEN PAIRED WITH PLS REGRESSION. IN EACH ITERATION, A PLS MODEL IS BUILT USING A RANDOM SUBSET OF FEATURES, AND THE IMPORTANCE OF EACH FEATURE IS EVALUATED BASED ON ITS CONTRIBUTION TO THE MODEL.</a:t>
            </a:r>
          </a:p>
        </p:txBody>
      </p:sp>
      <p:grpSp>
        <p:nvGrpSpPr>
          <p:cNvPr name="Group 8" id="8"/>
          <p:cNvGrpSpPr/>
          <p:nvPr/>
        </p:nvGrpSpPr>
        <p:grpSpPr>
          <a:xfrm rot="0">
            <a:off x="13805642" y="2433643"/>
            <a:ext cx="4070467" cy="407046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DBA"/>
            </a:solidFill>
            <a:ln cap="sq">
              <a:no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grpSp>
        <p:nvGrpSpPr>
          <p:cNvPr name="Group 11" id="11"/>
          <p:cNvGrpSpPr/>
          <p:nvPr/>
        </p:nvGrpSpPr>
        <p:grpSpPr>
          <a:xfrm rot="0">
            <a:off x="9439900" y="2493523"/>
            <a:ext cx="4070467" cy="407046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BA9B"/>
            </a:solidFill>
            <a:ln cap="sq">
              <a:no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grpSp>
        <p:nvGrpSpPr>
          <p:cNvPr name="Group 14" id="14"/>
          <p:cNvGrpSpPr/>
          <p:nvPr/>
        </p:nvGrpSpPr>
        <p:grpSpPr>
          <a:xfrm rot="0">
            <a:off x="5073533" y="2531285"/>
            <a:ext cx="4070467" cy="407046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3779"/>
                </a:lnSpc>
              </a:pPr>
            </a:p>
          </p:txBody>
        </p:sp>
      </p:grpSp>
      <p:sp>
        <p:nvSpPr>
          <p:cNvPr name="TextBox 17" id="17"/>
          <p:cNvSpPr txBox="true"/>
          <p:nvPr/>
        </p:nvSpPr>
        <p:spPr>
          <a:xfrm rot="0">
            <a:off x="5697859" y="3330577"/>
            <a:ext cx="2821816" cy="2386834"/>
          </a:xfrm>
          <a:prstGeom prst="rect">
            <a:avLst/>
          </a:prstGeom>
        </p:spPr>
        <p:txBody>
          <a:bodyPr anchor="t" rtlCol="false" tIns="0" lIns="0" bIns="0" rIns="0">
            <a:spAutoFit/>
          </a:bodyPr>
          <a:lstStyle/>
          <a:p>
            <a:pPr algn="ctr">
              <a:lnSpc>
                <a:spcPts val="3755"/>
              </a:lnSpc>
            </a:pPr>
            <a:r>
              <a:rPr lang="en-US" sz="3103">
                <a:solidFill>
                  <a:srgbClr val="2C4A24"/>
                </a:solidFill>
                <a:latin typeface="Questrial"/>
                <a:ea typeface="Questrial"/>
                <a:cs typeface="Questrial"/>
                <a:sym typeface="Questrial"/>
              </a:rPr>
              <a:t>adaptive reweighting to prioritize more informative features </a:t>
            </a:r>
          </a:p>
        </p:txBody>
      </p:sp>
      <p:sp>
        <p:nvSpPr>
          <p:cNvPr name="TextBox 18" id="18"/>
          <p:cNvSpPr txBox="true"/>
          <p:nvPr/>
        </p:nvSpPr>
        <p:spPr>
          <a:xfrm rot="0">
            <a:off x="10098122" y="3015786"/>
            <a:ext cx="2821816" cy="3082413"/>
          </a:xfrm>
          <a:prstGeom prst="rect">
            <a:avLst/>
          </a:prstGeom>
        </p:spPr>
        <p:txBody>
          <a:bodyPr anchor="t" rtlCol="false" tIns="0" lIns="0" bIns="0" rIns="0">
            <a:spAutoFit/>
          </a:bodyPr>
          <a:lstStyle/>
          <a:p>
            <a:pPr algn="ctr">
              <a:lnSpc>
                <a:spcPts val="3513"/>
              </a:lnSpc>
            </a:pPr>
            <a:r>
              <a:rPr lang="en-US" sz="2903">
                <a:solidFill>
                  <a:srgbClr val="2C4A24"/>
                </a:solidFill>
                <a:latin typeface="Questrial"/>
                <a:ea typeface="Questrial"/>
                <a:cs typeface="Questrial"/>
                <a:sym typeface="Questrial"/>
              </a:rPr>
              <a:t>exponential decay function to progressively reduce the number of variables considered</a:t>
            </a:r>
          </a:p>
        </p:txBody>
      </p:sp>
      <p:sp>
        <p:nvSpPr>
          <p:cNvPr name="TextBox 19" id="19"/>
          <p:cNvSpPr txBox="true"/>
          <p:nvPr/>
        </p:nvSpPr>
        <p:spPr>
          <a:xfrm rot="0">
            <a:off x="14550668" y="3187956"/>
            <a:ext cx="2821816" cy="2529455"/>
          </a:xfrm>
          <a:prstGeom prst="rect">
            <a:avLst/>
          </a:prstGeom>
        </p:spPr>
        <p:txBody>
          <a:bodyPr anchor="t" rtlCol="false" tIns="0" lIns="0" bIns="0" rIns="0">
            <a:spAutoFit/>
          </a:bodyPr>
          <a:lstStyle/>
          <a:p>
            <a:pPr algn="ctr">
              <a:lnSpc>
                <a:spcPts val="3997"/>
              </a:lnSpc>
            </a:pPr>
            <a:r>
              <a:rPr lang="en-US" sz="3303">
                <a:solidFill>
                  <a:srgbClr val="2C4A24"/>
                </a:solidFill>
                <a:latin typeface="Questrial"/>
                <a:ea typeface="Questrial"/>
                <a:cs typeface="Questrial"/>
                <a:sym typeface="Questrial"/>
              </a:rPr>
              <a:t>generating different feature subsets in each iteration. </a:t>
            </a:r>
          </a:p>
        </p:txBody>
      </p:sp>
      <p:grpSp>
        <p:nvGrpSpPr>
          <p:cNvPr name="Group 20" id="20"/>
          <p:cNvGrpSpPr/>
          <p:nvPr/>
        </p:nvGrpSpPr>
        <p:grpSpPr>
          <a:xfrm rot="0">
            <a:off x="10616933" y="6815608"/>
            <a:ext cx="10963648" cy="1637589"/>
            <a:chOff x="0" y="0"/>
            <a:chExt cx="2887545" cy="431299"/>
          </a:xfrm>
        </p:grpSpPr>
        <p:sp>
          <p:nvSpPr>
            <p:cNvPr name="Freeform 21" id="21"/>
            <p:cNvSpPr/>
            <p:nvPr/>
          </p:nvSpPr>
          <p:spPr>
            <a:xfrm flipH="false" flipV="false" rot="0">
              <a:off x="0" y="0"/>
              <a:ext cx="2887545" cy="431299"/>
            </a:xfrm>
            <a:custGeom>
              <a:avLst/>
              <a:gdLst/>
              <a:ahLst/>
              <a:cxnLst/>
              <a:rect r="r" b="b" t="t" l="l"/>
              <a:pathLst>
                <a:path h="431299" w="2887545">
                  <a:moveTo>
                    <a:pt x="70614" y="0"/>
                  </a:moveTo>
                  <a:lnTo>
                    <a:pt x="2816931" y="0"/>
                  </a:lnTo>
                  <a:cubicBezTo>
                    <a:pt x="2855930" y="0"/>
                    <a:pt x="2887545" y="31615"/>
                    <a:pt x="2887545" y="70614"/>
                  </a:cubicBezTo>
                  <a:lnTo>
                    <a:pt x="2887545" y="360685"/>
                  </a:lnTo>
                  <a:cubicBezTo>
                    <a:pt x="2887545" y="379413"/>
                    <a:pt x="2880106" y="397374"/>
                    <a:pt x="2866863" y="410617"/>
                  </a:cubicBezTo>
                  <a:cubicBezTo>
                    <a:pt x="2853620" y="423859"/>
                    <a:pt x="2835659" y="431299"/>
                    <a:pt x="2816931" y="431299"/>
                  </a:cubicBezTo>
                  <a:lnTo>
                    <a:pt x="70614" y="431299"/>
                  </a:lnTo>
                  <a:cubicBezTo>
                    <a:pt x="51886" y="431299"/>
                    <a:pt x="33925" y="423859"/>
                    <a:pt x="20682" y="410617"/>
                  </a:cubicBezTo>
                  <a:cubicBezTo>
                    <a:pt x="7440" y="397374"/>
                    <a:pt x="0" y="379413"/>
                    <a:pt x="0" y="360685"/>
                  </a:cubicBezTo>
                  <a:lnTo>
                    <a:pt x="0" y="70614"/>
                  </a:lnTo>
                  <a:cubicBezTo>
                    <a:pt x="0" y="51886"/>
                    <a:pt x="7440" y="33925"/>
                    <a:pt x="20682" y="20682"/>
                  </a:cubicBezTo>
                  <a:cubicBezTo>
                    <a:pt x="33925" y="7440"/>
                    <a:pt x="51886" y="0"/>
                    <a:pt x="70614" y="0"/>
                  </a:cubicBezTo>
                  <a:close/>
                </a:path>
              </a:pathLst>
            </a:custGeom>
            <a:solidFill>
              <a:srgbClr val="A1BA9B"/>
            </a:solidFill>
          </p:spPr>
        </p:sp>
        <p:sp>
          <p:nvSpPr>
            <p:cNvPr name="TextBox 22" id="22"/>
            <p:cNvSpPr txBox="true"/>
            <p:nvPr/>
          </p:nvSpPr>
          <p:spPr>
            <a:xfrm>
              <a:off x="0" y="-28575"/>
              <a:ext cx="2887545" cy="459874"/>
            </a:xfrm>
            <a:prstGeom prst="rect">
              <a:avLst/>
            </a:prstGeom>
          </p:spPr>
          <p:txBody>
            <a:bodyPr anchor="ctr" rtlCol="false" tIns="50800" lIns="50800" bIns="50800" rIns="50800"/>
            <a:lstStyle/>
            <a:p>
              <a:pPr algn="ctr">
                <a:lnSpc>
                  <a:spcPts val="2095"/>
                </a:lnSpc>
              </a:pPr>
            </a:p>
          </p:txBody>
        </p:sp>
      </p:grpSp>
      <p:grpSp>
        <p:nvGrpSpPr>
          <p:cNvPr name="Group 23" id="23"/>
          <p:cNvGrpSpPr/>
          <p:nvPr/>
        </p:nvGrpSpPr>
        <p:grpSpPr>
          <a:xfrm rot="0">
            <a:off x="7107315" y="8623807"/>
            <a:ext cx="11377546" cy="1425296"/>
            <a:chOff x="0" y="0"/>
            <a:chExt cx="2996555" cy="375387"/>
          </a:xfrm>
        </p:grpSpPr>
        <p:sp>
          <p:nvSpPr>
            <p:cNvPr name="Freeform 24" id="24"/>
            <p:cNvSpPr/>
            <p:nvPr/>
          </p:nvSpPr>
          <p:spPr>
            <a:xfrm flipH="false" flipV="false" rot="0">
              <a:off x="0" y="0"/>
              <a:ext cx="2996555" cy="375387"/>
            </a:xfrm>
            <a:custGeom>
              <a:avLst/>
              <a:gdLst/>
              <a:ahLst/>
              <a:cxnLst/>
              <a:rect r="r" b="b" t="t" l="l"/>
              <a:pathLst>
                <a:path h="375387" w="2996555">
                  <a:moveTo>
                    <a:pt x="68046" y="0"/>
                  </a:moveTo>
                  <a:lnTo>
                    <a:pt x="2928510" y="0"/>
                  </a:lnTo>
                  <a:cubicBezTo>
                    <a:pt x="2946557" y="0"/>
                    <a:pt x="2963864" y="7169"/>
                    <a:pt x="2976625" y="19930"/>
                  </a:cubicBezTo>
                  <a:cubicBezTo>
                    <a:pt x="2989386" y="32691"/>
                    <a:pt x="2996555" y="49999"/>
                    <a:pt x="2996555" y="68046"/>
                  </a:cubicBezTo>
                  <a:lnTo>
                    <a:pt x="2996555" y="307341"/>
                  </a:lnTo>
                  <a:cubicBezTo>
                    <a:pt x="2996555" y="344922"/>
                    <a:pt x="2966090" y="375387"/>
                    <a:pt x="2928510" y="375387"/>
                  </a:cubicBezTo>
                  <a:lnTo>
                    <a:pt x="68046" y="375387"/>
                  </a:lnTo>
                  <a:cubicBezTo>
                    <a:pt x="49999" y="375387"/>
                    <a:pt x="32691" y="368218"/>
                    <a:pt x="19930" y="355457"/>
                  </a:cubicBezTo>
                  <a:cubicBezTo>
                    <a:pt x="7169" y="342695"/>
                    <a:pt x="0" y="325388"/>
                    <a:pt x="0" y="307341"/>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name="TextBox 25" id="25"/>
            <p:cNvSpPr txBox="true"/>
            <p:nvPr/>
          </p:nvSpPr>
          <p:spPr>
            <a:xfrm>
              <a:off x="0" y="-28575"/>
              <a:ext cx="2996555" cy="403962"/>
            </a:xfrm>
            <a:prstGeom prst="rect">
              <a:avLst/>
            </a:prstGeom>
          </p:spPr>
          <p:txBody>
            <a:bodyPr anchor="ctr" rtlCol="false" tIns="50800" lIns="50800" bIns="50800" rIns="50800"/>
            <a:lstStyle/>
            <a:p>
              <a:pPr algn="ctr">
                <a:lnSpc>
                  <a:spcPts val="2095"/>
                </a:lnSpc>
              </a:pPr>
            </a:p>
          </p:txBody>
        </p:sp>
      </p:grpSp>
      <p:sp>
        <p:nvSpPr>
          <p:cNvPr name="TextBox 26" id="26"/>
          <p:cNvSpPr txBox="true"/>
          <p:nvPr/>
        </p:nvSpPr>
        <p:spPr>
          <a:xfrm rot="0">
            <a:off x="7665749" y="8681796"/>
            <a:ext cx="10440584" cy="1189444"/>
          </a:xfrm>
          <a:prstGeom prst="rect">
            <a:avLst/>
          </a:prstGeom>
        </p:spPr>
        <p:txBody>
          <a:bodyPr anchor="t" rtlCol="false" tIns="0" lIns="0" bIns="0" rIns="0">
            <a:spAutoFit/>
          </a:bodyPr>
          <a:lstStyle/>
          <a:p>
            <a:pPr algn="just">
              <a:lnSpc>
                <a:spcPts val="3215"/>
              </a:lnSpc>
            </a:pPr>
            <a:r>
              <a:rPr lang="en-US" b="true" sz="2296">
                <a:solidFill>
                  <a:srgbClr val="FFFFFF"/>
                </a:solidFill>
                <a:latin typeface="Open Sans Bold"/>
                <a:ea typeface="Open Sans Bold"/>
                <a:cs typeface="Open Sans Bold"/>
                <a:sym typeface="Open Sans Bold"/>
              </a:rPr>
              <a:t>EFFICIENCY: BY PROGRESSIVELY REDUCING THE NUMBER OF FEATURES, </a:t>
            </a:r>
          </a:p>
          <a:p>
            <a:pPr algn="just">
              <a:lnSpc>
                <a:spcPts val="3215"/>
              </a:lnSpc>
              <a:spcBef>
                <a:spcPct val="0"/>
              </a:spcBef>
            </a:pPr>
            <a:r>
              <a:rPr lang="en-US" b="true" sz="2296">
                <a:solidFill>
                  <a:srgbClr val="FFFFFF"/>
                </a:solidFill>
                <a:latin typeface="Open Sans Bold"/>
                <a:ea typeface="Open Sans Bold"/>
                <a:cs typeface="Open Sans Bold"/>
                <a:sym typeface="Open Sans Bold"/>
              </a:rPr>
              <a:t>CARS MAKES THE MODEL MORE EFFICIENT WITHOUT SACRIFICING ACCURACY</a:t>
            </a:r>
          </a:p>
        </p:txBody>
      </p:sp>
      <p:sp>
        <p:nvSpPr>
          <p:cNvPr name="TextBox 27" id="27"/>
          <p:cNvSpPr txBox="true"/>
          <p:nvPr/>
        </p:nvSpPr>
        <p:spPr>
          <a:xfrm rot="0">
            <a:off x="11509029" y="7025664"/>
            <a:ext cx="6083278" cy="1327470"/>
          </a:xfrm>
          <a:prstGeom prst="rect">
            <a:avLst/>
          </a:prstGeom>
        </p:spPr>
        <p:txBody>
          <a:bodyPr anchor="t" rtlCol="false" tIns="0" lIns="0" bIns="0" rIns="0">
            <a:spAutoFit/>
          </a:bodyPr>
          <a:lstStyle/>
          <a:p>
            <a:pPr algn="ctr">
              <a:lnSpc>
                <a:spcPts val="2688"/>
              </a:lnSpc>
              <a:spcBef>
                <a:spcPct val="0"/>
              </a:spcBef>
            </a:pPr>
            <a:r>
              <a:rPr lang="en-US" b="true" sz="1920">
                <a:solidFill>
                  <a:srgbClr val="FFFFFF"/>
                </a:solidFill>
                <a:latin typeface="Open Sans Bold"/>
                <a:ea typeface="Open Sans Bold"/>
                <a:cs typeface="Open Sans Bold"/>
                <a:sym typeface="Open Sans Bold"/>
              </a:rPr>
              <a:t>PREVENTION OF OVERFITTING: THE ALGORITHM’S COMPETITIVE NATURE PREVENTS OVERFITTING BY FOCUSING ON ONLY THE MOST SIGNIFICANT FEATURES.</a:t>
            </a:r>
          </a:p>
        </p:txBody>
      </p:sp>
      <p:sp>
        <p:nvSpPr>
          <p:cNvPr name="TextBox 28" id="28"/>
          <p:cNvSpPr txBox="true"/>
          <p:nvPr/>
        </p:nvSpPr>
        <p:spPr>
          <a:xfrm rot="0">
            <a:off x="4582402" y="7160327"/>
            <a:ext cx="4671594" cy="876329"/>
          </a:xfrm>
          <a:prstGeom prst="rect">
            <a:avLst/>
          </a:prstGeom>
        </p:spPr>
        <p:txBody>
          <a:bodyPr anchor="t" rtlCol="false" tIns="0" lIns="0" bIns="0" rIns="0">
            <a:spAutoFit/>
          </a:bodyPr>
          <a:lstStyle/>
          <a:p>
            <a:pPr algn="ctr">
              <a:lnSpc>
                <a:spcPts val="2387"/>
              </a:lnSpc>
              <a:spcBef>
                <a:spcPct val="0"/>
              </a:spcBef>
            </a:pPr>
            <a:r>
              <a:rPr lang="en-US" b="true" sz="1705">
                <a:solidFill>
                  <a:srgbClr val="FFFFFF"/>
                </a:solidFill>
                <a:latin typeface="Open Sans Bold"/>
                <a:ea typeface="Open Sans Bold"/>
                <a:cs typeface="Open Sans Bold"/>
                <a:sym typeface="Open Sans Bold"/>
              </a:rPr>
              <a:t>ROBUSTNESS: IT IS LESS LIKELY TO MISS IMPORTANT FEATURES COMPARED TO OTHER FEATURE SELECTION METHODS.</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F5EEE0"/>
        </a:solidFill>
      </p:bgPr>
    </p:bg>
    <p:spTree>
      <p:nvGrpSpPr>
        <p:cNvPr id="1" name=""/>
        <p:cNvGrpSpPr/>
        <p:nvPr/>
      </p:nvGrpSpPr>
      <p:grpSpPr>
        <a:xfrm>
          <a:off x="0" y="0"/>
          <a:ext cx="0" cy="0"/>
          <a:chOff x="0" y="0"/>
          <a:chExt cx="0" cy="0"/>
        </a:xfrm>
      </p:grpSpPr>
      <p:grpSp>
        <p:nvGrpSpPr>
          <p:cNvPr name="Group 2" id="2"/>
          <p:cNvGrpSpPr/>
          <p:nvPr/>
        </p:nvGrpSpPr>
        <p:grpSpPr>
          <a:xfrm rot="0">
            <a:off x="428814" y="192931"/>
            <a:ext cx="17430371" cy="1200006"/>
            <a:chOff x="0" y="0"/>
            <a:chExt cx="4590715" cy="316051"/>
          </a:xfrm>
        </p:grpSpPr>
        <p:sp>
          <p:nvSpPr>
            <p:cNvPr name="Freeform 3" id="3"/>
            <p:cNvSpPr/>
            <p:nvPr/>
          </p:nvSpPr>
          <p:spPr>
            <a:xfrm flipH="false" flipV="false" rot="0">
              <a:off x="0" y="0"/>
              <a:ext cx="4590715" cy="316051"/>
            </a:xfrm>
            <a:custGeom>
              <a:avLst/>
              <a:gdLst/>
              <a:ahLst/>
              <a:cxnLst/>
              <a:rect r="r" b="b" t="t" l="l"/>
              <a:pathLst>
                <a:path h="316051" w="4590715">
                  <a:moveTo>
                    <a:pt x="44416" y="0"/>
                  </a:moveTo>
                  <a:lnTo>
                    <a:pt x="4546299" y="0"/>
                  </a:lnTo>
                  <a:cubicBezTo>
                    <a:pt x="4570829" y="0"/>
                    <a:pt x="4590715" y="19886"/>
                    <a:pt x="4590715" y="44416"/>
                  </a:cubicBezTo>
                  <a:lnTo>
                    <a:pt x="4590715" y="271635"/>
                  </a:lnTo>
                  <a:cubicBezTo>
                    <a:pt x="4590715" y="296165"/>
                    <a:pt x="4570829" y="316051"/>
                    <a:pt x="4546299" y="316051"/>
                  </a:cubicBezTo>
                  <a:lnTo>
                    <a:pt x="44416" y="316051"/>
                  </a:lnTo>
                  <a:cubicBezTo>
                    <a:pt x="32636" y="316051"/>
                    <a:pt x="21339" y="311371"/>
                    <a:pt x="13009" y="303042"/>
                  </a:cubicBezTo>
                  <a:cubicBezTo>
                    <a:pt x="4680" y="294712"/>
                    <a:pt x="0" y="283415"/>
                    <a:pt x="0" y="271635"/>
                  </a:cubicBezTo>
                  <a:lnTo>
                    <a:pt x="0" y="44416"/>
                  </a:lnTo>
                  <a:cubicBezTo>
                    <a:pt x="0" y="19886"/>
                    <a:pt x="19886" y="0"/>
                    <a:pt x="44416" y="0"/>
                  </a:cubicBezTo>
                  <a:close/>
                </a:path>
              </a:pathLst>
            </a:custGeom>
            <a:solidFill>
              <a:srgbClr val="A1BA9B"/>
            </a:solidFill>
          </p:spPr>
        </p:sp>
        <p:sp>
          <p:nvSpPr>
            <p:cNvPr name="TextBox 4" id="4"/>
            <p:cNvSpPr txBox="true"/>
            <p:nvPr/>
          </p:nvSpPr>
          <p:spPr>
            <a:xfrm>
              <a:off x="0" y="-28575"/>
              <a:ext cx="4590715" cy="344626"/>
            </a:xfrm>
            <a:prstGeom prst="rect">
              <a:avLst/>
            </a:prstGeom>
          </p:spPr>
          <p:txBody>
            <a:bodyPr anchor="ctr" rtlCol="false" tIns="50800" lIns="50800" bIns="50800" rIns="50800"/>
            <a:lstStyle/>
            <a:p>
              <a:pPr algn="ctr">
                <a:lnSpc>
                  <a:spcPts val="2095"/>
                </a:lnSpc>
              </a:pPr>
            </a:p>
          </p:txBody>
        </p:sp>
      </p:grpSp>
      <p:sp>
        <p:nvSpPr>
          <p:cNvPr name="TextBox 5" id="5"/>
          <p:cNvSpPr txBox="true"/>
          <p:nvPr/>
        </p:nvSpPr>
        <p:spPr>
          <a:xfrm rot="0">
            <a:off x="2742781" y="228010"/>
            <a:ext cx="13254870" cy="1135705"/>
          </a:xfrm>
          <a:prstGeom prst="rect">
            <a:avLst/>
          </a:prstGeom>
        </p:spPr>
        <p:txBody>
          <a:bodyPr anchor="t" rtlCol="false" tIns="0" lIns="0" bIns="0" rIns="0">
            <a:spAutoFit/>
          </a:bodyPr>
          <a:lstStyle/>
          <a:p>
            <a:pPr algn="ctr">
              <a:lnSpc>
                <a:spcPts val="4586"/>
              </a:lnSpc>
            </a:pPr>
            <a:r>
              <a:rPr lang="en-US" sz="3276">
                <a:solidFill>
                  <a:srgbClr val="2C4A24"/>
                </a:solidFill>
                <a:latin typeface="Thicker"/>
                <a:ea typeface="Thicker"/>
                <a:cs typeface="Thicker"/>
                <a:sym typeface="Thicker"/>
              </a:rPr>
              <a:t>STEPS TO APPLY CARS FOR FEATURE SELECTION:AND TRAINING PLSR MODEL</a:t>
            </a:r>
          </a:p>
        </p:txBody>
      </p:sp>
      <p:sp>
        <p:nvSpPr>
          <p:cNvPr name="TextBox 6" id="6"/>
          <p:cNvSpPr txBox="true"/>
          <p:nvPr/>
        </p:nvSpPr>
        <p:spPr>
          <a:xfrm rot="0">
            <a:off x="428814" y="1714156"/>
            <a:ext cx="16590474" cy="2277545"/>
          </a:xfrm>
          <a:prstGeom prst="rect">
            <a:avLst/>
          </a:prstGeom>
        </p:spPr>
        <p:txBody>
          <a:bodyPr anchor="t" rtlCol="false" tIns="0" lIns="0" bIns="0" rIns="0">
            <a:spAutoFit/>
          </a:bodyPr>
          <a:lstStyle/>
          <a:p>
            <a:pPr algn="just">
              <a:lnSpc>
                <a:spcPts val="3810"/>
              </a:lnSpc>
              <a:spcBef>
                <a:spcPct val="0"/>
              </a:spcBef>
            </a:pPr>
            <a:r>
              <a:rPr lang="en-US" sz="2721">
                <a:solidFill>
                  <a:srgbClr val="2C4A24"/>
                </a:solidFill>
                <a:latin typeface="TT Hoves"/>
                <a:ea typeface="TT Hoves"/>
                <a:cs typeface="TT Hoves"/>
                <a:sym typeface="TT Hoves"/>
              </a:rPr>
              <a:t>CARS TO IDENTIFY THE NECESSARY FEATURES FROM Y</a:t>
            </a:r>
            <a:r>
              <a:rPr lang="en-US" sz="2721">
                <a:solidFill>
                  <a:srgbClr val="2C4A24"/>
                </a:solidFill>
                <a:latin typeface="TT Hoves"/>
                <a:ea typeface="TT Hoves"/>
                <a:cs typeface="TT Hoves"/>
                <a:sym typeface="TT Hoves"/>
              </a:rPr>
              <a:t>OUR 18 SPECTROSCOPIC DATA FEATURES. SINCE CARS IS DESIGNED FOR SPECTROSCOPIC DATA ANALYSIS, IT IS WELL-SUITED FOR IDENTIFYING THE MOST RELEVANT WAVELENGTHS OR FEATURES THAT CONTRIBUTE TO MODEL ACCURACY, ESPECIALLY IN CASES WHERE THE DATASET IS HIGH-DIMENSIONAL.</a:t>
            </a:r>
          </a:p>
          <a:p>
            <a:pPr algn="just">
              <a:lnSpc>
                <a:spcPts val="2794"/>
              </a:lnSpc>
              <a:spcBef>
                <a:spcPct val="0"/>
              </a:spcBef>
            </a:pPr>
          </a:p>
        </p:txBody>
      </p:sp>
      <p:sp>
        <p:nvSpPr>
          <p:cNvPr name="TextBox 7" id="7"/>
          <p:cNvSpPr txBox="true"/>
          <p:nvPr/>
        </p:nvSpPr>
        <p:spPr>
          <a:xfrm rot="0">
            <a:off x="0" y="4312920"/>
            <a:ext cx="15997651" cy="5580146"/>
          </a:xfrm>
          <a:prstGeom prst="rect">
            <a:avLst/>
          </a:prstGeom>
        </p:spPr>
        <p:txBody>
          <a:bodyPr anchor="t" rtlCol="false" tIns="0" lIns="0" bIns="0" rIns="0">
            <a:spAutoFit/>
          </a:bodyPr>
          <a:lstStyle/>
          <a:p>
            <a:pPr algn="just" marL="566585" indent="-283292" lvl="1">
              <a:lnSpc>
                <a:spcPts val="3674"/>
              </a:lnSpc>
              <a:buFont typeface="Arial"/>
              <a:buChar char="•"/>
            </a:pPr>
            <a:r>
              <a:rPr lang="en-US" sz="2624">
                <a:solidFill>
                  <a:srgbClr val="2C4A24"/>
                </a:solidFill>
                <a:latin typeface="Canva Sans"/>
                <a:ea typeface="Canva Sans"/>
                <a:cs typeface="Canva Sans"/>
                <a:sym typeface="Canva Sans"/>
              </a:rPr>
              <a:t>Data Preprocessing:</a:t>
            </a:r>
          </a:p>
          <a:p>
            <a:pPr algn="just" marL="1133170" indent="-377723" lvl="2">
              <a:lnSpc>
                <a:spcPts val="3674"/>
              </a:lnSpc>
              <a:buFont typeface="Arial"/>
              <a:buChar char="⚬"/>
            </a:pPr>
            <a:r>
              <a:rPr lang="en-US" sz="2624">
                <a:solidFill>
                  <a:srgbClr val="2C4A24"/>
                </a:solidFill>
                <a:latin typeface="Canva Sans"/>
                <a:ea typeface="Canva Sans"/>
                <a:cs typeface="Canva Sans"/>
                <a:sym typeface="Canva Sans"/>
              </a:rPr>
              <a:t>Normalize or standardize your spectroscopic data to ensure that all features are on the same scale.</a:t>
            </a:r>
          </a:p>
          <a:p>
            <a:pPr algn="just" marL="566585" indent="-283292" lvl="1">
              <a:lnSpc>
                <a:spcPts val="3674"/>
              </a:lnSpc>
              <a:buFont typeface="Arial"/>
              <a:buChar char="•"/>
            </a:pPr>
            <a:r>
              <a:rPr lang="en-US" sz="2624">
                <a:solidFill>
                  <a:srgbClr val="2C4A24"/>
                </a:solidFill>
                <a:latin typeface="Canva Sans"/>
                <a:ea typeface="Canva Sans"/>
                <a:cs typeface="Canva Sans"/>
                <a:sym typeface="Canva Sans"/>
              </a:rPr>
              <a:t>Set Up a PLS Model:</a:t>
            </a:r>
          </a:p>
          <a:p>
            <a:pPr algn="just" marL="1133170" indent="-377723" lvl="2">
              <a:lnSpc>
                <a:spcPts val="3674"/>
              </a:lnSpc>
              <a:buFont typeface="Arial"/>
              <a:buChar char="⚬"/>
            </a:pPr>
            <a:r>
              <a:rPr lang="en-US" sz="2624">
                <a:solidFill>
                  <a:srgbClr val="2C4A24"/>
                </a:solidFill>
                <a:latin typeface="Canva Sans"/>
                <a:ea typeface="Canva Sans"/>
                <a:cs typeface="Canva Sans"/>
                <a:sym typeface="Canva Sans"/>
              </a:rPr>
              <a:t>Since C</a:t>
            </a:r>
            <a:r>
              <a:rPr lang="en-US" sz="2624">
                <a:solidFill>
                  <a:srgbClr val="2C4A24"/>
                </a:solidFill>
                <a:latin typeface="Canva Sans"/>
                <a:ea typeface="Canva Sans"/>
                <a:cs typeface="Canva Sans"/>
                <a:sym typeface="Canva Sans"/>
              </a:rPr>
              <a:t>ARS typically works with PLS (Partial Least Squares) regression, you'll need to define a PLS model to evaluate feature importance during each iteration.</a:t>
            </a:r>
          </a:p>
          <a:p>
            <a:pPr algn="just" marL="566585" indent="-283292" lvl="1">
              <a:lnSpc>
                <a:spcPts val="3674"/>
              </a:lnSpc>
              <a:buFont typeface="Arial"/>
              <a:buChar char="•"/>
            </a:pPr>
            <a:r>
              <a:rPr lang="en-US" sz="2624">
                <a:solidFill>
                  <a:srgbClr val="2C4A24"/>
                </a:solidFill>
                <a:latin typeface="Canva Sans"/>
                <a:ea typeface="Canva Sans"/>
                <a:cs typeface="Canva Sans"/>
                <a:sym typeface="Canva Sans"/>
              </a:rPr>
              <a:t>Apply CARS:</a:t>
            </a:r>
          </a:p>
          <a:p>
            <a:pPr algn="just" marL="1133170" indent="-377723" lvl="2">
              <a:lnSpc>
                <a:spcPts val="3674"/>
              </a:lnSpc>
              <a:buFont typeface="Arial"/>
              <a:buChar char="⚬"/>
            </a:pPr>
            <a:r>
              <a:rPr lang="en-US" sz="2624">
                <a:solidFill>
                  <a:srgbClr val="2C4A24"/>
                </a:solidFill>
                <a:latin typeface="Canva Sans"/>
                <a:ea typeface="Canva Sans"/>
                <a:cs typeface="Canva Sans"/>
                <a:sym typeface="Canva Sans"/>
              </a:rPr>
              <a:t>Run the CARS algorithm, which will iteratively sample and evaluate the features based on their contribution to the PLS model.</a:t>
            </a:r>
          </a:p>
          <a:p>
            <a:pPr algn="just" marL="1133170" indent="-377723" lvl="2">
              <a:lnSpc>
                <a:spcPts val="3674"/>
              </a:lnSpc>
              <a:buFont typeface="Arial"/>
              <a:buChar char="⚬"/>
            </a:pPr>
            <a:r>
              <a:rPr lang="en-US" sz="2624">
                <a:solidFill>
                  <a:srgbClr val="2C4A24"/>
                </a:solidFill>
                <a:latin typeface="Canva Sans"/>
                <a:ea typeface="Canva Sans"/>
                <a:cs typeface="Canva Sans"/>
                <a:sym typeface="Canva Sans"/>
              </a:rPr>
              <a:t>In each iteration, CARS will apply an exponential decay function to reduce the number of features, eliminating those with lower significance.</a:t>
            </a:r>
          </a:p>
          <a:p>
            <a:pPr algn="just">
              <a:lnSpc>
                <a:spcPts val="3674"/>
              </a:lnSpc>
            </a:pP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F5EEE0"/>
        </a:solidFill>
      </p:bgPr>
    </p:bg>
    <p:spTree>
      <p:nvGrpSpPr>
        <p:cNvPr id="1" name=""/>
        <p:cNvGrpSpPr/>
        <p:nvPr/>
      </p:nvGrpSpPr>
      <p:grpSpPr>
        <a:xfrm>
          <a:off x="0" y="0"/>
          <a:ext cx="0" cy="0"/>
          <a:chOff x="0" y="0"/>
          <a:chExt cx="0" cy="0"/>
        </a:xfrm>
      </p:grpSpPr>
      <p:sp>
        <p:nvSpPr>
          <p:cNvPr name="TextBox 2" id="2"/>
          <p:cNvSpPr txBox="true"/>
          <p:nvPr/>
        </p:nvSpPr>
        <p:spPr>
          <a:xfrm rot="0">
            <a:off x="-250057" y="222250"/>
            <a:ext cx="18288000" cy="4921250"/>
          </a:xfrm>
          <a:prstGeom prst="rect">
            <a:avLst/>
          </a:prstGeom>
        </p:spPr>
        <p:txBody>
          <a:bodyPr anchor="t" rtlCol="false" tIns="0" lIns="0" bIns="0" rIns="0">
            <a:spAutoFit/>
          </a:bodyPr>
          <a:lstStyle/>
          <a:p>
            <a:pPr algn="just" marL="755649" indent="-377824" lvl="1">
              <a:lnSpc>
                <a:spcPts val="4899"/>
              </a:lnSpc>
              <a:buFont typeface="Arial"/>
              <a:buChar char="•"/>
            </a:pPr>
            <a:r>
              <a:rPr lang="en-US" sz="3499">
                <a:solidFill>
                  <a:srgbClr val="000000"/>
                </a:solidFill>
                <a:latin typeface="Canva Sans"/>
                <a:ea typeface="Canva Sans"/>
                <a:cs typeface="Canva Sans"/>
                <a:sym typeface="Canva Sans"/>
              </a:rPr>
              <a:t>Feature</a:t>
            </a:r>
            <a:r>
              <a:rPr lang="en-US" sz="3499">
                <a:solidFill>
                  <a:srgbClr val="000000"/>
                </a:solidFill>
                <a:latin typeface="Canva Sans"/>
                <a:ea typeface="Canva Sans"/>
                <a:cs typeface="Canva Sans"/>
                <a:sym typeface="Canva Sans"/>
              </a:rPr>
              <a:t> Elimination:</a:t>
            </a:r>
          </a:p>
          <a:p>
            <a:pPr algn="just" marL="1511298" indent="-503766" lvl="2">
              <a:lnSpc>
                <a:spcPts val="4899"/>
              </a:lnSpc>
              <a:buFont typeface="Arial"/>
              <a:buChar char="⚬"/>
            </a:pPr>
            <a:r>
              <a:rPr lang="en-US" sz="3499">
                <a:solidFill>
                  <a:srgbClr val="000000"/>
                </a:solidFill>
                <a:latin typeface="Canva Sans"/>
                <a:ea typeface="Canva Sans"/>
                <a:cs typeface="Canva Sans"/>
                <a:sym typeface="Canva Sans"/>
              </a:rPr>
              <a:t>After several iterations, the algorithm will provide a subset of the most important features that have the highest predictive power.</a:t>
            </a:r>
          </a:p>
          <a:p>
            <a:pPr algn="just" marL="755649" indent="-377824" lvl="1">
              <a:lnSpc>
                <a:spcPts val="4899"/>
              </a:lnSpc>
              <a:buFont typeface="Arial"/>
              <a:buChar char="•"/>
            </a:pPr>
            <a:r>
              <a:rPr lang="en-US" sz="3499">
                <a:solidFill>
                  <a:srgbClr val="000000"/>
                </a:solidFill>
                <a:latin typeface="Canva Sans"/>
                <a:ea typeface="Canva Sans"/>
                <a:cs typeface="Canva Sans"/>
                <a:sym typeface="Canva Sans"/>
              </a:rPr>
              <a:t>Validate the Model:</a:t>
            </a:r>
          </a:p>
          <a:p>
            <a:pPr algn="just" marL="1511298" indent="-503766" lvl="2">
              <a:lnSpc>
                <a:spcPts val="4899"/>
              </a:lnSpc>
              <a:buFont typeface="Arial"/>
              <a:buChar char="⚬"/>
            </a:pPr>
            <a:r>
              <a:rPr lang="en-US" sz="3499">
                <a:solidFill>
                  <a:srgbClr val="000000"/>
                </a:solidFill>
                <a:latin typeface="Canva Sans"/>
                <a:ea typeface="Canva Sans"/>
                <a:cs typeface="Canva Sans"/>
                <a:sym typeface="Canva Sans"/>
              </a:rPr>
              <a:t>Validate the model using the selected features to ensure that model performance improves (or remains the same) with fewer features, reducing the risk of overfitting.</a:t>
            </a:r>
          </a:p>
          <a:p>
            <a:pPr algn="just">
              <a:lnSpc>
                <a:spcPts val="4899"/>
              </a:lnSpc>
            </a:pPr>
          </a:p>
        </p:txBody>
      </p:sp>
      <p:grpSp>
        <p:nvGrpSpPr>
          <p:cNvPr name="Group 3" id="3"/>
          <p:cNvGrpSpPr/>
          <p:nvPr/>
        </p:nvGrpSpPr>
        <p:grpSpPr>
          <a:xfrm rot="0">
            <a:off x="-1769697" y="4747928"/>
            <a:ext cx="11377546" cy="1425296"/>
            <a:chOff x="0" y="0"/>
            <a:chExt cx="2996555" cy="375387"/>
          </a:xfrm>
        </p:grpSpPr>
        <p:sp>
          <p:nvSpPr>
            <p:cNvPr name="Freeform 4" id="4"/>
            <p:cNvSpPr/>
            <p:nvPr/>
          </p:nvSpPr>
          <p:spPr>
            <a:xfrm flipH="false" flipV="false" rot="0">
              <a:off x="0" y="0"/>
              <a:ext cx="2996555" cy="375387"/>
            </a:xfrm>
            <a:custGeom>
              <a:avLst/>
              <a:gdLst/>
              <a:ahLst/>
              <a:cxnLst/>
              <a:rect r="r" b="b" t="t" l="l"/>
              <a:pathLst>
                <a:path h="375387" w="2996555">
                  <a:moveTo>
                    <a:pt x="68046" y="0"/>
                  </a:moveTo>
                  <a:lnTo>
                    <a:pt x="2928510" y="0"/>
                  </a:lnTo>
                  <a:cubicBezTo>
                    <a:pt x="2946557" y="0"/>
                    <a:pt x="2963864" y="7169"/>
                    <a:pt x="2976625" y="19930"/>
                  </a:cubicBezTo>
                  <a:cubicBezTo>
                    <a:pt x="2989386" y="32691"/>
                    <a:pt x="2996555" y="49999"/>
                    <a:pt x="2996555" y="68046"/>
                  </a:cubicBezTo>
                  <a:lnTo>
                    <a:pt x="2996555" y="307341"/>
                  </a:lnTo>
                  <a:cubicBezTo>
                    <a:pt x="2996555" y="344922"/>
                    <a:pt x="2966090" y="375387"/>
                    <a:pt x="2928510" y="375387"/>
                  </a:cubicBezTo>
                  <a:lnTo>
                    <a:pt x="68046" y="375387"/>
                  </a:lnTo>
                  <a:cubicBezTo>
                    <a:pt x="49999" y="375387"/>
                    <a:pt x="32691" y="368218"/>
                    <a:pt x="19930" y="355457"/>
                  </a:cubicBezTo>
                  <a:cubicBezTo>
                    <a:pt x="7169" y="342695"/>
                    <a:pt x="0" y="325388"/>
                    <a:pt x="0" y="307341"/>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name="TextBox 5" id="5"/>
            <p:cNvSpPr txBox="true"/>
            <p:nvPr/>
          </p:nvSpPr>
          <p:spPr>
            <a:xfrm>
              <a:off x="0" y="-28575"/>
              <a:ext cx="2996555" cy="403962"/>
            </a:xfrm>
            <a:prstGeom prst="rect">
              <a:avLst/>
            </a:prstGeom>
          </p:spPr>
          <p:txBody>
            <a:bodyPr anchor="ctr" rtlCol="false" tIns="50800" lIns="50800" bIns="50800" rIns="50800"/>
            <a:lstStyle/>
            <a:p>
              <a:pPr algn="ctr">
                <a:lnSpc>
                  <a:spcPts val="2095"/>
                </a:lnSpc>
              </a:pPr>
            </a:p>
          </p:txBody>
        </p:sp>
      </p:grpSp>
      <p:sp>
        <p:nvSpPr>
          <p:cNvPr name="TextBox 6" id="6"/>
          <p:cNvSpPr txBox="true"/>
          <p:nvPr/>
        </p:nvSpPr>
        <p:spPr>
          <a:xfrm rot="0">
            <a:off x="1028700" y="4823808"/>
            <a:ext cx="7241778" cy="1248504"/>
          </a:xfrm>
          <a:prstGeom prst="rect">
            <a:avLst/>
          </a:prstGeom>
        </p:spPr>
        <p:txBody>
          <a:bodyPr anchor="t" rtlCol="false" tIns="0" lIns="0" bIns="0" rIns="0">
            <a:spAutoFit/>
          </a:bodyPr>
          <a:lstStyle/>
          <a:p>
            <a:pPr algn="ctr">
              <a:lnSpc>
                <a:spcPts val="5071"/>
              </a:lnSpc>
            </a:pPr>
            <a:r>
              <a:rPr lang="en-US" sz="3622">
                <a:solidFill>
                  <a:srgbClr val="000000"/>
                </a:solidFill>
                <a:latin typeface="TT Hoves"/>
                <a:ea typeface="TT Hoves"/>
                <a:cs typeface="TT Hoves"/>
                <a:sym typeface="TT Hoves"/>
              </a:rPr>
              <a:t>1.LOAD, STANDARDIZE AND </a:t>
            </a:r>
          </a:p>
          <a:p>
            <a:pPr algn="ctr">
              <a:lnSpc>
                <a:spcPts val="5071"/>
              </a:lnSpc>
              <a:spcBef>
                <a:spcPct val="0"/>
              </a:spcBef>
            </a:pPr>
            <a:r>
              <a:rPr lang="en-US" sz="3622">
                <a:solidFill>
                  <a:srgbClr val="000000"/>
                </a:solidFill>
                <a:latin typeface="TT Hoves"/>
                <a:ea typeface="TT Hoves"/>
                <a:cs typeface="TT Hoves"/>
                <a:sym typeface="TT Hoves"/>
              </a:rPr>
              <a:t>CROSS VALIDATION</a:t>
            </a:r>
          </a:p>
        </p:txBody>
      </p:sp>
      <p:grpSp>
        <p:nvGrpSpPr>
          <p:cNvPr name="Group 7" id="7"/>
          <p:cNvGrpSpPr/>
          <p:nvPr/>
        </p:nvGrpSpPr>
        <p:grpSpPr>
          <a:xfrm rot="0">
            <a:off x="-1769697" y="6484021"/>
            <a:ext cx="11377546" cy="1425296"/>
            <a:chOff x="0" y="0"/>
            <a:chExt cx="2996555" cy="375387"/>
          </a:xfrm>
        </p:grpSpPr>
        <p:sp>
          <p:nvSpPr>
            <p:cNvPr name="Freeform 8" id="8"/>
            <p:cNvSpPr/>
            <p:nvPr/>
          </p:nvSpPr>
          <p:spPr>
            <a:xfrm flipH="false" flipV="false" rot="0">
              <a:off x="0" y="0"/>
              <a:ext cx="2996555" cy="375387"/>
            </a:xfrm>
            <a:custGeom>
              <a:avLst/>
              <a:gdLst/>
              <a:ahLst/>
              <a:cxnLst/>
              <a:rect r="r" b="b" t="t" l="l"/>
              <a:pathLst>
                <a:path h="375387" w="2996555">
                  <a:moveTo>
                    <a:pt x="68046" y="0"/>
                  </a:moveTo>
                  <a:lnTo>
                    <a:pt x="2928510" y="0"/>
                  </a:lnTo>
                  <a:cubicBezTo>
                    <a:pt x="2946557" y="0"/>
                    <a:pt x="2963864" y="7169"/>
                    <a:pt x="2976625" y="19930"/>
                  </a:cubicBezTo>
                  <a:cubicBezTo>
                    <a:pt x="2989386" y="32691"/>
                    <a:pt x="2996555" y="49999"/>
                    <a:pt x="2996555" y="68046"/>
                  </a:cubicBezTo>
                  <a:lnTo>
                    <a:pt x="2996555" y="307341"/>
                  </a:lnTo>
                  <a:cubicBezTo>
                    <a:pt x="2996555" y="344922"/>
                    <a:pt x="2966090" y="375387"/>
                    <a:pt x="2928510" y="375387"/>
                  </a:cubicBezTo>
                  <a:lnTo>
                    <a:pt x="68046" y="375387"/>
                  </a:lnTo>
                  <a:cubicBezTo>
                    <a:pt x="49999" y="375387"/>
                    <a:pt x="32691" y="368218"/>
                    <a:pt x="19930" y="355457"/>
                  </a:cubicBezTo>
                  <a:cubicBezTo>
                    <a:pt x="7169" y="342695"/>
                    <a:pt x="0" y="325388"/>
                    <a:pt x="0" y="307341"/>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name="TextBox 9" id="9"/>
            <p:cNvSpPr txBox="true"/>
            <p:nvPr/>
          </p:nvSpPr>
          <p:spPr>
            <a:xfrm>
              <a:off x="0" y="-28575"/>
              <a:ext cx="2996555" cy="403962"/>
            </a:xfrm>
            <a:prstGeom prst="rect">
              <a:avLst/>
            </a:prstGeom>
          </p:spPr>
          <p:txBody>
            <a:bodyPr anchor="ctr" rtlCol="false" tIns="50800" lIns="50800" bIns="50800" rIns="50800"/>
            <a:lstStyle/>
            <a:p>
              <a:pPr algn="ctr">
                <a:lnSpc>
                  <a:spcPts val="2095"/>
                </a:lnSpc>
              </a:pPr>
            </a:p>
          </p:txBody>
        </p:sp>
      </p:grpSp>
      <p:grpSp>
        <p:nvGrpSpPr>
          <p:cNvPr name="Group 10" id="10"/>
          <p:cNvGrpSpPr/>
          <p:nvPr/>
        </p:nvGrpSpPr>
        <p:grpSpPr>
          <a:xfrm rot="0">
            <a:off x="-1769697" y="8220113"/>
            <a:ext cx="11377546" cy="1425296"/>
            <a:chOff x="0" y="0"/>
            <a:chExt cx="2996555" cy="375387"/>
          </a:xfrm>
        </p:grpSpPr>
        <p:sp>
          <p:nvSpPr>
            <p:cNvPr name="Freeform 11" id="11"/>
            <p:cNvSpPr/>
            <p:nvPr/>
          </p:nvSpPr>
          <p:spPr>
            <a:xfrm flipH="false" flipV="false" rot="0">
              <a:off x="0" y="0"/>
              <a:ext cx="2996555" cy="375387"/>
            </a:xfrm>
            <a:custGeom>
              <a:avLst/>
              <a:gdLst/>
              <a:ahLst/>
              <a:cxnLst/>
              <a:rect r="r" b="b" t="t" l="l"/>
              <a:pathLst>
                <a:path h="375387" w="2996555">
                  <a:moveTo>
                    <a:pt x="68046" y="0"/>
                  </a:moveTo>
                  <a:lnTo>
                    <a:pt x="2928510" y="0"/>
                  </a:lnTo>
                  <a:cubicBezTo>
                    <a:pt x="2946557" y="0"/>
                    <a:pt x="2963864" y="7169"/>
                    <a:pt x="2976625" y="19930"/>
                  </a:cubicBezTo>
                  <a:cubicBezTo>
                    <a:pt x="2989386" y="32691"/>
                    <a:pt x="2996555" y="49999"/>
                    <a:pt x="2996555" y="68046"/>
                  </a:cubicBezTo>
                  <a:lnTo>
                    <a:pt x="2996555" y="307341"/>
                  </a:lnTo>
                  <a:cubicBezTo>
                    <a:pt x="2996555" y="344922"/>
                    <a:pt x="2966090" y="375387"/>
                    <a:pt x="2928510" y="375387"/>
                  </a:cubicBezTo>
                  <a:lnTo>
                    <a:pt x="68046" y="375387"/>
                  </a:lnTo>
                  <a:cubicBezTo>
                    <a:pt x="49999" y="375387"/>
                    <a:pt x="32691" y="368218"/>
                    <a:pt x="19930" y="355457"/>
                  </a:cubicBezTo>
                  <a:cubicBezTo>
                    <a:pt x="7169" y="342695"/>
                    <a:pt x="0" y="325388"/>
                    <a:pt x="0" y="307341"/>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name="TextBox 12" id="12"/>
            <p:cNvSpPr txBox="true"/>
            <p:nvPr/>
          </p:nvSpPr>
          <p:spPr>
            <a:xfrm>
              <a:off x="0" y="-28575"/>
              <a:ext cx="2996555" cy="403962"/>
            </a:xfrm>
            <a:prstGeom prst="rect">
              <a:avLst/>
            </a:prstGeom>
          </p:spPr>
          <p:txBody>
            <a:bodyPr anchor="ctr" rtlCol="false" tIns="50800" lIns="50800" bIns="50800" rIns="50800"/>
            <a:lstStyle/>
            <a:p>
              <a:pPr algn="ctr">
                <a:lnSpc>
                  <a:spcPts val="2095"/>
                </a:lnSpc>
              </a:pPr>
            </a:p>
          </p:txBody>
        </p:sp>
      </p:grpSp>
      <p:grpSp>
        <p:nvGrpSpPr>
          <p:cNvPr name="Group 13" id="13"/>
          <p:cNvGrpSpPr/>
          <p:nvPr/>
        </p:nvGrpSpPr>
        <p:grpSpPr>
          <a:xfrm rot="0">
            <a:off x="10149672" y="4247815"/>
            <a:ext cx="11377546" cy="1925409"/>
            <a:chOff x="0" y="0"/>
            <a:chExt cx="2996555" cy="507104"/>
          </a:xfrm>
        </p:grpSpPr>
        <p:sp>
          <p:nvSpPr>
            <p:cNvPr name="Freeform 14" id="14"/>
            <p:cNvSpPr/>
            <p:nvPr/>
          </p:nvSpPr>
          <p:spPr>
            <a:xfrm flipH="false" flipV="false" rot="0">
              <a:off x="0" y="0"/>
              <a:ext cx="2996555" cy="507104"/>
            </a:xfrm>
            <a:custGeom>
              <a:avLst/>
              <a:gdLst/>
              <a:ahLst/>
              <a:cxnLst/>
              <a:rect r="r" b="b" t="t" l="l"/>
              <a:pathLst>
                <a:path h="507104" w="2996555">
                  <a:moveTo>
                    <a:pt x="68046" y="0"/>
                  </a:moveTo>
                  <a:lnTo>
                    <a:pt x="2928510" y="0"/>
                  </a:lnTo>
                  <a:cubicBezTo>
                    <a:pt x="2946557" y="0"/>
                    <a:pt x="2963864" y="7169"/>
                    <a:pt x="2976625" y="19930"/>
                  </a:cubicBezTo>
                  <a:cubicBezTo>
                    <a:pt x="2989386" y="32691"/>
                    <a:pt x="2996555" y="49999"/>
                    <a:pt x="2996555" y="68046"/>
                  </a:cubicBezTo>
                  <a:lnTo>
                    <a:pt x="2996555" y="439058"/>
                  </a:lnTo>
                  <a:cubicBezTo>
                    <a:pt x="2996555" y="457105"/>
                    <a:pt x="2989386" y="474413"/>
                    <a:pt x="2976625" y="487174"/>
                  </a:cubicBezTo>
                  <a:cubicBezTo>
                    <a:pt x="2963864" y="499935"/>
                    <a:pt x="2946557" y="507104"/>
                    <a:pt x="2928510" y="507104"/>
                  </a:cubicBezTo>
                  <a:lnTo>
                    <a:pt x="68046" y="507104"/>
                  </a:lnTo>
                  <a:cubicBezTo>
                    <a:pt x="49999" y="507104"/>
                    <a:pt x="32691" y="499935"/>
                    <a:pt x="19930" y="487174"/>
                  </a:cubicBezTo>
                  <a:cubicBezTo>
                    <a:pt x="7169" y="474413"/>
                    <a:pt x="0" y="457105"/>
                    <a:pt x="0" y="439058"/>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name="TextBox 15" id="15"/>
            <p:cNvSpPr txBox="true"/>
            <p:nvPr/>
          </p:nvSpPr>
          <p:spPr>
            <a:xfrm>
              <a:off x="0" y="-28575"/>
              <a:ext cx="2996555" cy="535679"/>
            </a:xfrm>
            <a:prstGeom prst="rect">
              <a:avLst/>
            </a:prstGeom>
          </p:spPr>
          <p:txBody>
            <a:bodyPr anchor="ctr" rtlCol="false" tIns="50800" lIns="50800" bIns="50800" rIns="50800"/>
            <a:lstStyle/>
            <a:p>
              <a:pPr algn="ctr">
                <a:lnSpc>
                  <a:spcPts val="2095"/>
                </a:lnSpc>
              </a:pPr>
            </a:p>
          </p:txBody>
        </p:sp>
      </p:grpSp>
      <p:grpSp>
        <p:nvGrpSpPr>
          <p:cNvPr name="Group 16" id="16"/>
          <p:cNvGrpSpPr/>
          <p:nvPr/>
        </p:nvGrpSpPr>
        <p:grpSpPr>
          <a:xfrm rot="0">
            <a:off x="10149672" y="6484021"/>
            <a:ext cx="11377546" cy="1425296"/>
            <a:chOff x="0" y="0"/>
            <a:chExt cx="2996555" cy="375387"/>
          </a:xfrm>
        </p:grpSpPr>
        <p:sp>
          <p:nvSpPr>
            <p:cNvPr name="Freeform 17" id="17"/>
            <p:cNvSpPr/>
            <p:nvPr/>
          </p:nvSpPr>
          <p:spPr>
            <a:xfrm flipH="false" flipV="false" rot="0">
              <a:off x="0" y="0"/>
              <a:ext cx="2996555" cy="375387"/>
            </a:xfrm>
            <a:custGeom>
              <a:avLst/>
              <a:gdLst/>
              <a:ahLst/>
              <a:cxnLst/>
              <a:rect r="r" b="b" t="t" l="l"/>
              <a:pathLst>
                <a:path h="375387" w="2996555">
                  <a:moveTo>
                    <a:pt x="68046" y="0"/>
                  </a:moveTo>
                  <a:lnTo>
                    <a:pt x="2928510" y="0"/>
                  </a:lnTo>
                  <a:cubicBezTo>
                    <a:pt x="2946557" y="0"/>
                    <a:pt x="2963864" y="7169"/>
                    <a:pt x="2976625" y="19930"/>
                  </a:cubicBezTo>
                  <a:cubicBezTo>
                    <a:pt x="2989386" y="32691"/>
                    <a:pt x="2996555" y="49999"/>
                    <a:pt x="2996555" y="68046"/>
                  </a:cubicBezTo>
                  <a:lnTo>
                    <a:pt x="2996555" y="307341"/>
                  </a:lnTo>
                  <a:cubicBezTo>
                    <a:pt x="2996555" y="344922"/>
                    <a:pt x="2966090" y="375387"/>
                    <a:pt x="2928510" y="375387"/>
                  </a:cubicBezTo>
                  <a:lnTo>
                    <a:pt x="68046" y="375387"/>
                  </a:lnTo>
                  <a:cubicBezTo>
                    <a:pt x="49999" y="375387"/>
                    <a:pt x="32691" y="368218"/>
                    <a:pt x="19930" y="355457"/>
                  </a:cubicBezTo>
                  <a:cubicBezTo>
                    <a:pt x="7169" y="342695"/>
                    <a:pt x="0" y="325388"/>
                    <a:pt x="0" y="307341"/>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name="TextBox 18" id="18"/>
            <p:cNvSpPr txBox="true"/>
            <p:nvPr/>
          </p:nvSpPr>
          <p:spPr>
            <a:xfrm>
              <a:off x="0" y="-28575"/>
              <a:ext cx="2996555" cy="403962"/>
            </a:xfrm>
            <a:prstGeom prst="rect">
              <a:avLst/>
            </a:prstGeom>
          </p:spPr>
          <p:txBody>
            <a:bodyPr anchor="ctr" rtlCol="false" tIns="50800" lIns="50800" bIns="50800" rIns="50800"/>
            <a:lstStyle/>
            <a:p>
              <a:pPr algn="ctr">
                <a:lnSpc>
                  <a:spcPts val="2095"/>
                </a:lnSpc>
              </a:pPr>
            </a:p>
          </p:txBody>
        </p:sp>
      </p:grpSp>
      <p:grpSp>
        <p:nvGrpSpPr>
          <p:cNvPr name="Group 19" id="19"/>
          <p:cNvGrpSpPr/>
          <p:nvPr/>
        </p:nvGrpSpPr>
        <p:grpSpPr>
          <a:xfrm rot="0">
            <a:off x="10149672" y="8220113"/>
            <a:ext cx="11377546" cy="1425296"/>
            <a:chOff x="0" y="0"/>
            <a:chExt cx="2996555" cy="375387"/>
          </a:xfrm>
        </p:grpSpPr>
        <p:sp>
          <p:nvSpPr>
            <p:cNvPr name="Freeform 20" id="20"/>
            <p:cNvSpPr/>
            <p:nvPr/>
          </p:nvSpPr>
          <p:spPr>
            <a:xfrm flipH="false" flipV="false" rot="0">
              <a:off x="0" y="0"/>
              <a:ext cx="2996555" cy="375387"/>
            </a:xfrm>
            <a:custGeom>
              <a:avLst/>
              <a:gdLst/>
              <a:ahLst/>
              <a:cxnLst/>
              <a:rect r="r" b="b" t="t" l="l"/>
              <a:pathLst>
                <a:path h="375387" w="2996555">
                  <a:moveTo>
                    <a:pt x="68046" y="0"/>
                  </a:moveTo>
                  <a:lnTo>
                    <a:pt x="2928510" y="0"/>
                  </a:lnTo>
                  <a:cubicBezTo>
                    <a:pt x="2946557" y="0"/>
                    <a:pt x="2963864" y="7169"/>
                    <a:pt x="2976625" y="19930"/>
                  </a:cubicBezTo>
                  <a:cubicBezTo>
                    <a:pt x="2989386" y="32691"/>
                    <a:pt x="2996555" y="49999"/>
                    <a:pt x="2996555" y="68046"/>
                  </a:cubicBezTo>
                  <a:lnTo>
                    <a:pt x="2996555" y="307341"/>
                  </a:lnTo>
                  <a:cubicBezTo>
                    <a:pt x="2996555" y="344922"/>
                    <a:pt x="2966090" y="375387"/>
                    <a:pt x="2928510" y="375387"/>
                  </a:cubicBezTo>
                  <a:lnTo>
                    <a:pt x="68046" y="375387"/>
                  </a:lnTo>
                  <a:cubicBezTo>
                    <a:pt x="49999" y="375387"/>
                    <a:pt x="32691" y="368218"/>
                    <a:pt x="19930" y="355457"/>
                  </a:cubicBezTo>
                  <a:cubicBezTo>
                    <a:pt x="7169" y="342695"/>
                    <a:pt x="0" y="325388"/>
                    <a:pt x="0" y="307341"/>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name="TextBox 21" id="21"/>
            <p:cNvSpPr txBox="true"/>
            <p:nvPr/>
          </p:nvSpPr>
          <p:spPr>
            <a:xfrm>
              <a:off x="0" y="-28575"/>
              <a:ext cx="2996555" cy="403962"/>
            </a:xfrm>
            <a:prstGeom prst="rect">
              <a:avLst/>
            </a:prstGeom>
          </p:spPr>
          <p:txBody>
            <a:bodyPr anchor="ctr" rtlCol="false" tIns="50800" lIns="50800" bIns="50800" rIns="50800"/>
            <a:lstStyle/>
            <a:p>
              <a:pPr algn="ctr">
                <a:lnSpc>
                  <a:spcPts val="2095"/>
                </a:lnSpc>
              </a:pPr>
            </a:p>
          </p:txBody>
        </p:sp>
      </p:grpSp>
      <p:sp>
        <p:nvSpPr>
          <p:cNvPr name="TextBox 22" id="22"/>
          <p:cNvSpPr txBox="true"/>
          <p:nvPr/>
        </p:nvSpPr>
        <p:spPr>
          <a:xfrm rot="0">
            <a:off x="1549651" y="6626652"/>
            <a:ext cx="5345192" cy="1213890"/>
          </a:xfrm>
          <a:prstGeom prst="rect">
            <a:avLst/>
          </a:prstGeom>
        </p:spPr>
        <p:txBody>
          <a:bodyPr anchor="t" rtlCol="false" tIns="0" lIns="0" bIns="0" rIns="0">
            <a:spAutoFit/>
          </a:bodyPr>
          <a:lstStyle/>
          <a:p>
            <a:pPr algn="ctr">
              <a:lnSpc>
                <a:spcPts val="4880"/>
              </a:lnSpc>
              <a:spcBef>
                <a:spcPct val="0"/>
              </a:spcBef>
            </a:pPr>
            <a:r>
              <a:rPr lang="en-US" sz="3486">
                <a:solidFill>
                  <a:srgbClr val="000000"/>
                </a:solidFill>
                <a:latin typeface="TT Hoves"/>
                <a:ea typeface="TT Hoves"/>
                <a:cs typeface="TT Hoves"/>
                <a:sym typeface="TT Hoves"/>
              </a:rPr>
              <a:t>2.SPLITTING THE DATASET</a:t>
            </a:r>
          </a:p>
        </p:txBody>
      </p:sp>
      <p:sp>
        <p:nvSpPr>
          <p:cNvPr name="TextBox 23" id="23"/>
          <p:cNvSpPr txBox="true"/>
          <p:nvPr/>
        </p:nvSpPr>
        <p:spPr>
          <a:xfrm rot="0">
            <a:off x="2412841" y="8356992"/>
            <a:ext cx="5336686" cy="1400121"/>
          </a:xfrm>
          <a:prstGeom prst="rect">
            <a:avLst/>
          </a:prstGeom>
        </p:spPr>
        <p:txBody>
          <a:bodyPr anchor="t" rtlCol="false" tIns="0" lIns="0" bIns="0" rIns="0">
            <a:spAutoFit/>
          </a:bodyPr>
          <a:lstStyle/>
          <a:p>
            <a:pPr algn="just">
              <a:lnSpc>
                <a:spcPts val="5659"/>
              </a:lnSpc>
            </a:pPr>
            <a:r>
              <a:rPr lang="en-US" sz="4042">
                <a:solidFill>
                  <a:srgbClr val="000000"/>
                </a:solidFill>
                <a:latin typeface="TT Hoves"/>
                <a:ea typeface="TT Hoves"/>
                <a:cs typeface="TT Hoves"/>
                <a:sym typeface="TT Hoves"/>
              </a:rPr>
              <a:t>3.IMPLEMENTING PLS </a:t>
            </a:r>
          </a:p>
          <a:p>
            <a:pPr algn="just">
              <a:lnSpc>
                <a:spcPts val="5659"/>
              </a:lnSpc>
              <a:spcBef>
                <a:spcPct val="0"/>
              </a:spcBef>
            </a:pPr>
            <a:r>
              <a:rPr lang="en-US" sz="4042">
                <a:solidFill>
                  <a:srgbClr val="000000"/>
                </a:solidFill>
                <a:latin typeface="TT Hoves"/>
                <a:ea typeface="TT Hoves"/>
                <a:cs typeface="TT Hoves"/>
                <a:sym typeface="TT Hoves"/>
              </a:rPr>
              <a:t>REGRESSION</a:t>
            </a:r>
          </a:p>
        </p:txBody>
      </p:sp>
      <p:sp>
        <p:nvSpPr>
          <p:cNvPr name="TextBox 24" id="24"/>
          <p:cNvSpPr txBox="true"/>
          <p:nvPr/>
        </p:nvSpPr>
        <p:spPr>
          <a:xfrm rot="0">
            <a:off x="11345885" y="4426109"/>
            <a:ext cx="6068172" cy="1291866"/>
          </a:xfrm>
          <a:prstGeom prst="rect">
            <a:avLst/>
          </a:prstGeom>
        </p:spPr>
        <p:txBody>
          <a:bodyPr anchor="t" rtlCol="false" tIns="0" lIns="0" bIns="0" rIns="0">
            <a:spAutoFit/>
          </a:bodyPr>
          <a:lstStyle/>
          <a:p>
            <a:pPr algn="ctr">
              <a:lnSpc>
                <a:spcPts val="5178"/>
              </a:lnSpc>
              <a:spcBef>
                <a:spcPct val="0"/>
              </a:spcBef>
            </a:pPr>
            <a:r>
              <a:rPr lang="en-US" sz="3699">
                <a:solidFill>
                  <a:srgbClr val="000000"/>
                </a:solidFill>
                <a:latin typeface="TT Hoves"/>
                <a:ea typeface="TT Hoves"/>
                <a:cs typeface="TT Hoves"/>
                <a:sym typeface="TT Hoves"/>
              </a:rPr>
              <a:t>4.IMPLEMENTING CARS FOR FEATURE SELECTION</a:t>
            </a:r>
          </a:p>
        </p:txBody>
      </p:sp>
      <p:sp>
        <p:nvSpPr>
          <p:cNvPr name="TextBox 25" id="25"/>
          <p:cNvSpPr txBox="true"/>
          <p:nvPr/>
        </p:nvSpPr>
        <p:spPr>
          <a:xfrm rot="0">
            <a:off x="11997414" y="6626652"/>
            <a:ext cx="5319970" cy="1213890"/>
          </a:xfrm>
          <a:prstGeom prst="rect">
            <a:avLst/>
          </a:prstGeom>
        </p:spPr>
        <p:txBody>
          <a:bodyPr anchor="t" rtlCol="false" tIns="0" lIns="0" bIns="0" rIns="0">
            <a:spAutoFit/>
          </a:bodyPr>
          <a:lstStyle/>
          <a:p>
            <a:pPr algn="ctr">
              <a:lnSpc>
                <a:spcPts val="4887"/>
              </a:lnSpc>
              <a:spcBef>
                <a:spcPct val="0"/>
              </a:spcBef>
            </a:pPr>
            <a:r>
              <a:rPr lang="en-US" sz="3490">
                <a:solidFill>
                  <a:srgbClr val="000000"/>
                </a:solidFill>
                <a:latin typeface="TT Hoves"/>
                <a:ea typeface="TT Hoves"/>
                <a:cs typeface="TT Hoves"/>
                <a:sym typeface="TT Hoves"/>
              </a:rPr>
              <a:t>5.RETAINING PLS WITH SELECTED FEATURES</a:t>
            </a:r>
          </a:p>
        </p:txBody>
      </p:sp>
      <p:sp>
        <p:nvSpPr>
          <p:cNvPr name="TextBox 26" id="26"/>
          <p:cNvSpPr txBox="true"/>
          <p:nvPr/>
        </p:nvSpPr>
        <p:spPr>
          <a:xfrm rot="0">
            <a:off x="11345885" y="8338192"/>
            <a:ext cx="6013429" cy="1262995"/>
          </a:xfrm>
          <a:prstGeom prst="rect">
            <a:avLst/>
          </a:prstGeom>
        </p:spPr>
        <p:txBody>
          <a:bodyPr anchor="t" rtlCol="false" tIns="0" lIns="0" bIns="0" rIns="0">
            <a:spAutoFit/>
          </a:bodyPr>
          <a:lstStyle/>
          <a:p>
            <a:pPr algn="ctr">
              <a:lnSpc>
                <a:spcPts val="5096"/>
              </a:lnSpc>
              <a:spcBef>
                <a:spcPct val="0"/>
              </a:spcBef>
            </a:pPr>
            <a:r>
              <a:rPr lang="en-US" sz="3640">
                <a:solidFill>
                  <a:srgbClr val="000000"/>
                </a:solidFill>
                <a:latin typeface="TT Hoves"/>
                <a:ea typeface="TT Hoves"/>
                <a:cs typeface="TT Hoves"/>
                <a:sym typeface="TT Hoves"/>
              </a:rPr>
              <a:t>6.PLOTTING FEATURE IMPORTANCE</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5EEE0"/>
        </a:solidFill>
      </p:bgPr>
    </p:bg>
    <p:spTree>
      <p:nvGrpSpPr>
        <p:cNvPr id="1" name=""/>
        <p:cNvGrpSpPr/>
        <p:nvPr/>
      </p:nvGrpSpPr>
      <p:grpSpPr>
        <a:xfrm>
          <a:off x="0" y="0"/>
          <a:ext cx="0" cy="0"/>
          <a:chOff x="0" y="0"/>
          <a:chExt cx="0" cy="0"/>
        </a:xfrm>
      </p:grpSpPr>
      <p:sp>
        <p:nvSpPr>
          <p:cNvPr name="Freeform 2" id="2"/>
          <p:cNvSpPr/>
          <p:nvPr/>
        </p:nvSpPr>
        <p:spPr>
          <a:xfrm flipH="false" flipV="false" rot="0">
            <a:off x="3056007" y="303191"/>
            <a:ext cx="12736228" cy="7947970"/>
          </a:xfrm>
          <a:custGeom>
            <a:avLst/>
            <a:gdLst/>
            <a:ahLst/>
            <a:cxnLst/>
            <a:rect r="r" b="b" t="t" l="l"/>
            <a:pathLst>
              <a:path h="7947970" w="12736228">
                <a:moveTo>
                  <a:pt x="0" y="0"/>
                </a:moveTo>
                <a:lnTo>
                  <a:pt x="12736228" y="0"/>
                </a:lnTo>
                <a:lnTo>
                  <a:pt x="12736228" y="7947970"/>
                </a:lnTo>
                <a:lnTo>
                  <a:pt x="0" y="7947970"/>
                </a:lnTo>
                <a:lnTo>
                  <a:pt x="0" y="0"/>
                </a:lnTo>
                <a:close/>
              </a:path>
            </a:pathLst>
          </a:custGeom>
          <a:blipFill>
            <a:blip r:embed="rId2"/>
            <a:stretch>
              <a:fillRect l="-5030" t="0" r="-5030" b="0"/>
            </a:stretch>
          </a:blipFill>
        </p:spPr>
      </p:sp>
      <p:sp>
        <p:nvSpPr>
          <p:cNvPr name="Freeform 3" id="3"/>
          <p:cNvSpPr/>
          <p:nvPr/>
        </p:nvSpPr>
        <p:spPr>
          <a:xfrm flipH="false" flipV="false" rot="0">
            <a:off x="4344733" y="8465144"/>
            <a:ext cx="9598534" cy="1586312"/>
          </a:xfrm>
          <a:custGeom>
            <a:avLst/>
            <a:gdLst/>
            <a:ahLst/>
            <a:cxnLst/>
            <a:rect r="r" b="b" t="t" l="l"/>
            <a:pathLst>
              <a:path h="1586312" w="9598534">
                <a:moveTo>
                  <a:pt x="0" y="0"/>
                </a:moveTo>
                <a:lnTo>
                  <a:pt x="9598534" y="0"/>
                </a:lnTo>
                <a:lnTo>
                  <a:pt x="9598534" y="1586312"/>
                </a:lnTo>
                <a:lnTo>
                  <a:pt x="0" y="1586312"/>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F5EEE0"/>
        </a:solidFill>
      </p:bgPr>
    </p:bg>
    <p:spTree>
      <p:nvGrpSpPr>
        <p:cNvPr id="1" name=""/>
        <p:cNvGrpSpPr/>
        <p:nvPr/>
      </p:nvGrpSpPr>
      <p:grpSpPr>
        <a:xfrm>
          <a:off x="0" y="0"/>
          <a:ext cx="0" cy="0"/>
          <a:chOff x="0" y="0"/>
          <a:chExt cx="0" cy="0"/>
        </a:xfrm>
      </p:grpSpPr>
      <p:grpSp>
        <p:nvGrpSpPr>
          <p:cNvPr name="Group 2" id="2"/>
          <p:cNvGrpSpPr/>
          <p:nvPr/>
        </p:nvGrpSpPr>
        <p:grpSpPr>
          <a:xfrm rot="0">
            <a:off x="-990059" y="192931"/>
            <a:ext cx="9408763" cy="1671538"/>
            <a:chOff x="0" y="0"/>
            <a:chExt cx="2478028" cy="440241"/>
          </a:xfrm>
        </p:grpSpPr>
        <p:sp>
          <p:nvSpPr>
            <p:cNvPr name="Freeform 3" id="3"/>
            <p:cNvSpPr/>
            <p:nvPr/>
          </p:nvSpPr>
          <p:spPr>
            <a:xfrm flipH="false" flipV="false" rot="0">
              <a:off x="0" y="0"/>
              <a:ext cx="2478028" cy="440241"/>
            </a:xfrm>
            <a:custGeom>
              <a:avLst/>
              <a:gdLst/>
              <a:ahLst/>
              <a:cxnLst/>
              <a:rect r="r" b="b" t="t" l="l"/>
              <a:pathLst>
                <a:path h="440241" w="2478028">
                  <a:moveTo>
                    <a:pt x="82284" y="0"/>
                  </a:moveTo>
                  <a:lnTo>
                    <a:pt x="2395744" y="0"/>
                  </a:lnTo>
                  <a:cubicBezTo>
                    <a:pt x="2417567" y="0"/>
                    <a:pt x="2438496" y="8669"/>
                    <a:pt x="2453928" y="24100"/>
                  </a:cubicBezTo>
                  <a:cubicBezTo>
                    <a:pt x="2469359" y="39532"/>
                    <a:pt x="2478028" y="60461"/>
                    <a:pt x="2478028" y="82284"/>
                  </a:cubicBezTo>
                  <a:lnTo>
                    <a:pt x="2478028" y="357956"/>
                  </a:lnTo>
                  <a:cubicBezTo>
                    <a:pt x="2478028" y="379779"/>
                    <a:pt x="2469359" y="400709"/>
                    <a:pt x="2453928" y="416140"/>
                  </a:cubicBezTo>
                  <a:cubicBezTo>
                    <a:pt x="2438496" y="431571"/>
                    <a:pt x="2417567" y="440241"/>
                    <a:pt x="2395744" y="440241"/>
                  </a:cubicBezTo>
                  <a:lnTo>
                    <a:pt x="82284" y="440241"/>
                  </a:lnTo>
                  <a:cubicBezTo>
                    <a:pt x="60461" y="440241"/>
                    <a:pt x="39532" y="431571"/>
                    <a:pt x="24100" y="416140"/>
                  </a:cubicBezTo>
                  <a:cubicBezTo>
                    <a:pt x="8669" y="400709"/>
                    <a:pt x="0" y="379779"/>
                    <a:pt x="0" y="357956"/>
                  </a:cubicBezTo>
                  <a:lnTo>
                    <a:pt x="0" y="82284"/>
                  </a:lnTo>
                  <a:cubicBezTo>
                    <a:pt x="0" y="60461"/>
                    <a:pt x="8669" y="39532"/>
                    <a:pt x="24100" y="24100"/>
                  </a:cubicBezTo>
                  <a:cubicBezTo>
                    <a:pt x="39532" y="8669"/>
                    <a:pt x="60461" y="0"/>
                    <a:pt x="82284" y="0"/>
                  </a:cubicBezTo>
                  <a:close/>
                </a:path>
              </a:pathLst>
            </a:custGeom>
            <a:solidFill>
              <a:srgbClr val="A1BA9B"/>
            </a:solidFill>
          </p:spPr>
        </p:sp>
        <p:sp>
          <p:nvSpPr>
            <p:cNvPr name="TextBox 4" id="4"/>
            <p:cNvSpPr txBox="true"/>
            <p:nvPr/>
          </p:nvSpPr>
          <p:spPr>
            <a:xfrm>
              <a:off x="0" y="-28575"/>
              <a:ext cx="2478028" cy="468816"/>
            </a:xfrm>
            <a:prstGeom prst="rect">
              <a:avLst/>
            </a:prstGeom>
          </p:spPr>
          <p:txBody>
            <a:bodyPr anchor="ctr" rtlCol="false" tIns="50800" lIns="50800" bIns="50800" rIns="50800"/>
            <a:lstStyle/>
            <a:p>
              <a:pPr algn="ctr">
                <a:lnSpc>
                  <a:spcPts val="2095"/>
                </a:lnSpc>
              </a:pPr>
            </a:p>
          </p:txBody>
        </p:sp>
      </p:grpSp>
      <p:sp>
        <p:nvSpPr>
          <p:cNvPr name="TextBox 5" id="5"/>
          <p:cNvSpPr txBox="true"/>
          <p:nvPr/>
        </p:nvSpPr>
        <p:spPr>
          <a:xfrm rot="0">
            <a:off x="1360035" y="490220"/>
            <a:ext cx="5609103" cy="962660"/>
          </a:xfrm>
          <a:prstGeom prst="rect">
            <a:avLst/>
          </a:prstGeom>
        </p:spPr>
        <p:txBody>
          <a:bodyPr anchor="t" rtlCol="false" tIns="0" lIns="0" bIns="0" rIns="0">
            <a:spAutoFit/>
          </a:bodyPr>
          <a:lstStyle/>
          <a:p>
            <a:pPr algn="l">
              <a:lnSpc>
                <a:spcPts val="7840"/>
              </a:lnSpc>
            </a:pPr>
            <a:r>
              <a:rPr lang="en-US" sz="5600">
                <a:solidFill>
                  <a:srgbClr val="2C4A24"/>
                </a:solidFill>
                <a:latin typeface="Thicker"/>
                <a:ea typeface="Thicker"/>
                <a:cs typeface="Thicker"/>
                <a:sym typeface="Thicker"/>
              </a:rPr>
              <a:t>INTRODUCTION</a:t>
            </a:r>
          </a:p>
        </p:txBody>
      </p:sp>
      <p:sp>
        <p:nvSpPr>
          <p:cNvPr name="TextBox 6" id="6"/>
          <p:cNvSpPr txBox="true"/>
          <p:nvPr/>
        </p:nvSpPr>
        <p:spPr>
          <a:xfrm rot="0">
            <a:off x="1194367" y="2204997"/>
            <a:ext cx="15899265" cy="5581231"/>
          </a:xfrm>
          <a:prstGeom prst="rect">
            <a:avLst/>
          </a:prstGeom>
        </p:spPr>
        <p:txBody>
          <a:bodyPr anchor="t" rtlCol="false" tIns="0" lIns="0" bIns="0" rIns="0">
            <a:spAutoFit/>
          </a:bodyPr>
          <a:lstStyle/>
          <a:p>
            <a:pPr algn="just">
              <a:lnSpc>
                <a:spcPts val="3698"/>
              </a:lnSpc>
              <a:spcBef>
                <a:spcPct val="0"/>
              </a:spcBef>
            </a:pPr>
            <a:r>
              <a:rPr lang="en-US" sz="2641">
                <a:solidFill>
                  <a:srgbClr val="1F2C17"/>
                </a:solidFill>
                <a:latin typeface="Open Sans"/>
                <a:ea typeface="Open Sans"/>
                <a:cs typeface="Open Sans"/>
                <a:sym typeface="Open Sans"/>
              </a:rPr>
              <a:t>IT IS EVIDENT THAT EXPLORING THE MOST SUITABLE BAND SELECTION AND SELECTING THE APPROPRIATE COMBINATION OF MODELING METHODS ARE STILL THE KEY PROBLEMS IN THE FIELD OF HYPERSPECTRAL PREDICTION MODELING OF SOIL PROPERTIES. ML TECH?NIQUES HAVE PROVED TO BE EFFECTIVE IN DEALING WITH LARGE AMOUNTS OF SOIL SPECTRAL VARIABLES [26– 29]. THE TECHNIQUES MENTIONED ABOVE HAVE BEEN APPLIED TO OBTAIN PREDICTION MODELS OF SOIL PROPERTIES. HOWEVER, FEW STUDIES HAVE MENTIONED THE APPLICATION OF RANGER AND LEAST ABSOLUTE SHRINKAGE AND SELECTION OPERATOR (LASSO) ALGORITHMS TO SPECTRAL BAND SELECTION. THESE TWO ALGORITHMS ARE SUITABLE FOR THE RESAMPLING AND FEATURE SELECTION OF HIGH-DIMENSIONAL DATA WITH MANY FEATURES . MOREOVER, THESE TWO ALGORITHMS HAVE BEEN APPLIED WELL IN DISEASE DIAG?NOSIS AND IMAGE PROCESSING [32, 33]. ONE OF THE GOALS OF THIS STUDY WAS TO DETERMINE WHETHER ML TECHNIQUES CAN IMPROVE THE SELECTION OF SPECTRAL BANDS.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5EEE0"/>
        </a:solidFill>
      </p:bgPr>
    </p:bg>
    <p:spTree>
      <p:nvGrpSpPr>
        <p:cNvPr id="1" name=""/>
        <p:cNvGrpSpPr/>
        <p:nvPr/>
      </p:nvGrpSpPr>
      <p:grpSpPr>
        <a:xfrm>
          <a:off x="0" y="0"/>
          <a:ext cx="0" cy="0"/>
          <a:chOff x="0" y="0"/>
          <a:chExt cx="0" cy="0"/>
        </a:xfrm>
      </p:grpSpPr>
      <p:sp>
        <p:nvSpPr>
          <p:cNvPr name="Freeform 2" id="2"/>
          <p:cNvSpPr/>
          <p:nvPr/>
        </p:nvSpPr>
        <p:spPr>
          <a:xfrm flipH="false" flipV="false" rot="0">
            <a:off x="735939" y="462325"/>
            <a:ext cx="17046728" cy="9490740"/>
          </a:xfrm>
          <a:custGeom>
            <a:avLst/>
            <a:gdLst/>
            <a:ahLst/>
            <a:cxnLst/>
            <a:rect r="r" b="b" t="t" l="l"/>
            <a:pathLst>
              <a:path h="9490740" w="17046728">
                <a:moveTo>
                  <a:pt x="0" y="0"/>
                </a:moveTo>
                <a:lnTo>
                  <a:pt x="17046729" y="0"/>
                </a:lnTo>
                <a:lnTo>
                  <a:pt x="17046729" y="9490740"/>
                </a:lnTo>
                <a:lnTo>
                  <a:pt x="0" y="9490740"/>
                </a:lnTo>
                <a:lnTo>
                  <a:pt x="0" y="0"/>
                </a:lnTo>
                <a:close/>
              </a:path>
            </a:pathLst>
          </a:custGeom>
          <a:blipFill>
            <a:blip r:embed="rId2"/>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2C4A24"/>
        </a:solidFill>
      </p:bgPr>
    </p:bg>
    <p:spTree>
      <p:nvGrpSpPr>
        <p:cNvPr id="1" name=""/>
        <p:cNvGrpSpPr/>
        <p:nvPr/>
      </p:nvGrpSpPr>
      <p:grpSpPr>
        <a:xfrm>
          <a:off x="0" y="0"/>
          <a:ext cx="0" cy="0"/>
          <a:chOff x="0" y="0"/>
          <a:chExt cx="0" cy="0"/>
        </a:xfrm>
      </p:grpSpPr>
      <p:grpSp>
        <p:nvGrpSpPr>
          <p:cNvPr name="Group 2" id="2"/>
          <p:cNvGrpSpPr/>
          <p:nvPr/>
        </p:nvGrpSpPr>
        <p:grpSpPr>
          <a:xfrm rot="0">
            <a:off x="11139507" y="1028700"/>
            <a:ext cx="8229600" cy="82296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5EEE0"/>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095"/>
                </a:lnSpc>
              </a:pPr>
            </a:p>
          </p:txBody>
        </p:sp>
      </p:grpSp>
      <p:grpSp>
        <p:nvGrpSpPr>
          <p:cNvPr name="Group 5" id="5"/>
          <p:cNvGrpSpPr/>
          <p:nvPr/>
        </p:nvGrpSpPr>
        <p:grpSpPr>
          <a:xfrm rot="0">
            <a:off x="12976865" y="1088542"/>
            <a:ext cx="8109917" cy="810991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12500" r="0" b="-12500"/>
              </a:stretch>
            </a:blipFill>
          </p:spPr>
        </p:sp>
      </p:grpSp>
      <p:sp>
        <p:nvSpPr>
          <p:cNvPr name="TextBox 7" id="7"/>
          <p:cNvSpPr txBox="true"/>
          <p:nvPr/>
        </p:nvSpPr>
        <p:spPr>
          <a:xfrm rot="0">
            <a:off x="1810598" y="4104172"/>
            <a:ext cx="8493203" cy="1859581"/>
          </a:xfrm>
          <a:prstGeom prst="rect">
            <a:avLst/>
          </a:prstGeom>
        </p:spPr>
        <p:txBody>
          <a:bodyPr anchor="t" rtlCol="false" tIns="0" lIns="0" bIns="0" rIns="0">
            <a:spAutoFit/>
          </a:bodyPr>
          <a:lstStyle/>
          <a:p>
            <a:pPr algn="l">
              <a:lnSpc>
                <a:spcPts val="15103"/>
              </a:lnSpc>
            </a:pPr>
            <a:r>
              <a:rPr lang="en-US" sz="10788">
                <a:solidFill>
                  <a:srgbClr val="F5EEE0"/>
                </a:solidFill>
                <a:latin typeface="Thicker"/>
                <a:ea typeface="Thicker"/>
                <a:cs typeface="Thicker"/>
                <a:sym typeface="Thicker"/>
              </a:rPr>
              <a:t>THANK YOU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C4A24"/>
        </a:solidFill>
      </p:bgPr>
    </p:bg>
    <p:spTree>
      <p:nvGrpSpPr>
        <p:cNvPr id="1" name=""/>
        <p:cNvGrpSpPr/>
        <p:nvPr/>
      </p:nvGrpSpPr>
      <p:grpSpPr>
        <a:xfrm>
          <a:off x="0" y="0"/>
          <a:ext cx="0" cy="0"/>
          <a:chOff x="0" y="0"/>
          <a:chExt cx="0" cy="0"/>
        </a:xfrm>
      </p:grpSpPr>
      <p:sp>
        <p:nvSpPr>
          <p:cNvPr name="Freeform 2" id="2"/>
          <p:cNvSpPr/>
          <p:nvPr/>
        </p:nvSpPr>
        <p:spPr>
          <a:xfrm flipH="false" flipV="false" rot="0">
            <a:off x="223596" y="455362"/>
            <a:ext cx="805104" cy="805104"/>
          </a:xfrm>
          <a:custGeom>
            <a:avLst/>
            <a:gdLst/>
            <a:ahLst/>
            <a:cxnLst/>
            <a:rect r="r" b="b" t="t" l="l"/>
            <a:pathLst>
              <a:path h="805104" w="805104">
                <a:moveTo>
                  <a:pt x="0" y="0"/>
                </a:moveTo>
                <a:lnTo>
                  <a:pt x="805104" y="0"/>
                </a:lnTo>
                <a:lnTo>
                  <a:pt x="805104" y="805103"/>
                </a:lnTo>
                <a:lnTo>
                  <a:pt x="0" y="8051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72065" y="297805"/>
            <a:ext cx="8471935" cy="962660"/>
          </a:xfrm>
          <a:prstGeom prst="rect">
            <a:avLst/>
          </a:prstGeom>
        </p:spPr>
        <p:txBody>
          <a:bodyPr anchor="t" rtlCol="false" tIns="0" lIns="0" bIns="0" rIns="0">
            <a:spAutoFit/>
          </a:bodyPr>
          <a:lstStyle/>
          <a:p>
            <a:pPr algn="ctr">
              <a:lnSpc>
                <a:spcPts val="7840"/>
              </a:lnSpc>
            </a:pPr>
            <a:r>
              <a:rPr lang="en-US" sz="5600">
                <a:solidFill>
                  <a:srgbClr val="F5EEE0"/>
                </a:solidFill>
                <a:latin typeface="Thicker"/>
                <a:ea typeface="Thicker"/>
                <a:cs typeface="Thicker"/>
                <a:sym typeface="Thicker"/>
              </a:rPr>
              <a:t>OUR VISION &amp; MISSION</a:t>
            </a:r>
          </a:p>
        </p:txBody>
      </p:sp>
      <p:sp>
        <p:nvSpPr>
          <p:cNvPr name="TextBox 4" id="4"/>
          <p:cNvSpPr txBox="true"/>
          <p:nvPr/>
        </p:nvSpPr>
        <p:spPr>
          <a:xfrm rot="0">
            <a:off x="672065" y="1871803"/>
            <a:ext cx="15856571" cy="7111365"/>
          </a:xfrm>
          <a:prstGeom prst="rect">
            <a:avLst/>
          </a:prstGeom>
        </p:spPr>
        <p:txBody>
          <a:bodyPr anchor="t" rtlCol="false" tIns="0" lIns="0" bIns="0" rIns="0">
            <a:spAutoFit/>
          </a:bodyPr>
          <a:lstStyle/>
          <a:p>
            <a:pPr algn="just">
              <a:lnSpc>
                <a:spcPts val="3359"/>
              </a:lnSpc>
            </a:pPr>
            <a:r>
              <a:rPr lang="en-US" sz="2399">
                <a:solidFill>
                  <a:srgbClr val="F5EEE0"/>
                </a:solidFill>
                <a:latin typeface="Questrial"/>
                <a:ea typeface="Questrial"/>
                <a:cs typeface="Questrial"/>
                <a:sym typeface="Questrial"/>
              </a:rPr>
              <a:t>As already mentioned, currently available hyperspectral modeling methods are relatively mature, and many methods can be used to select hyperspectral bands. However, few studies have addressed the selection of hyperspectral sensitive bands using ML algorithms, such as Ranger and Lasso. In addition, few current studies have focused on hyperspectral modeling of SOM content in red soil plantations. Therefore, the motivations behind the present work included the following: </a:t>
            </a:r>
          </a:p>
          <a:p>
            <a:pPr algn="just" marL="518158" indent="-259079" lvl="1">
              <a:lnSpc>
                <a:spcPts val="3359"/>
              </a:lnSpc>
              <a:buFont typeface="Arial"/>
              <a:buChar char="•"/>
            </a:pPr>
            <a:r>
              <a:rPr lang="en-US" sz="2399">
                <a:solidFill>
                  <a:srgbClr val="F5EEE0"/>
                </a:solidFill>
                <a:latin typeface="Questrial"/>
                <a:ea typeface="Questrial"/>
                <a:cs typeface="Questrial"/>
                <a:sym typeface="Questrial"/>
              </a:rPr>
              <a:t> Improving the performance of hyperspectral prediction modeling of SOM using hyperspec?tral band selection methods (Ranger or Lasso).</a:t>
            </a:r>
          </a:p>
          <a:p>
            <a:pPr algn="just" marL="518158" indent="-259079" lvl="1">
              <a:lnSpc>
                <a:spcPts val="3359"/>
              </a:lnSpc>
              <a:buFont typeface="Arial"/>
              <a:buChar char="•"/>
            </a:pPr>
            <a:r>
              <a:rPr lang="en-US" sz="2399">
                <a:solidFill>
                  <a:srgbClr val="F5EEE0"/>
                </a:solidFill>
                <a:latin typeface="Questrial"/>
                <a:ea typeface="Questrial"/>
                <a:cs typeface="Questrial"/>
                <a:sym typeface="Questrial"/>
              </a:rPr>
              <a:t>Comparing the performance of hyperspectral models developed with PLSR, RF, SVM, and ANN in predicting the SOM content of red soil plantations</a:t>
            </a:r>
          </a:p>
          <a:p>
            <a:pPr algn="just">
              <a:lnSpc>
                <a:spcPts val="3359"/>
              </a:lnSpc>
            </a:pPr>
            <a:r>
              <a:rPr lang="en-US" sz="2399">
                <a:solidFill>
                  <a:srgbClr val="F5EEE0"/>
                </a:solidFill>
                <a:latin typeface="Questrial"/>
                <a:ea typeface="Questrial"/>
                <a:cs typeface="Questrial"/>
                <a:sym typeface="Questrial"/>
              </a:rPr>
              <a:t>Based on the motivations mentioned above, in this work, Ranger and Lasso algorithms were introduced to select optimal hyperspectral bands. Then, the optimal dataset with reduced features was trained using several modeling methods.. </a:t>
            </a:r>
          </a:p>
          <a:p>
            <a:pPr algn="just">
              <a:lnSpc>
                <a:spcPts val="3359"/>
              </a:lnSpc>
            </a:pPr>
            <a:r>
              <a:rPr lang="en-US" sz="2399">
                <a:solidFill>
                  <a:srgbClr val="F5EEE0"/>
                </a:solidFill>
                <a:latin typeface="Questrial"/>
                <a:ea typeface="Questrial"/>
                <a:cs typeface="Questrial"/>
                <a:sym typeface="Questrial"/>
              </a:rPr>
              <a:t>• The ML techniques (Ranger or Lasso) were adopted to select the optimal hyperspectral bands of forest SOM and improve the modeling accuracy.</a:t>
            </a:r>
          </a:p>
          <a:p>
            <a:pPr algn="just">
              <a:lnSpc>
                <a:spcPts val="3359"/>
              </a:lnSpc>
            </a:pPr>
            <a:r>
              <a:rPr lang="en-US" sz="2399">
                <a:solidFill>
                  <a:srgbClr val="F5EEE0"/>
                </a:solidFill>
                <a:latin typeface="Questrial"/>
                <a:ea typeface="Questrial"/>
                <a:cs typeface="Questrial"/>
                <a:sym typeface="Questrial"/>
              </a:rPr>
              <a:t> • The hyperspectral prediction models established using the RF and ANN algorithms could estimate the SOM content in red soil plantations. Nonlinear modeling algorithms, RF and ANN, performed better than PLSR and SVM. </a:t>
            </a:r>
          </a:p>
          <a:p>
            <a:pPr algn="just">
              <a:lnSpc>
                <a:spcPts val="3359"/>
              </a:lnSpc>
            </a:pPr>
            <a:r>
              <a:rPr lang="en-US" sz="2399">
                <a:solidFill>
                  <a:srgbClr val="F5EEE0"/>
                </a:solidFill>
                <a:latin typeface="Questrial"/>
                <a:ea typeface="Questrial"/>
                <a:cs typeface="Questrial"/>
                <a:sym typeface="Questrial"/>
              </a:rPr>
              <a:t>Particularly, RF and PSLR  better adapted to datasets of different sizes than the other algorithms.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EEE0"/>
        </a:solidFill>
      </p:bgPr>
    </p:bg>
    <p:spTree>
      <p:nvGrpSpPr>
        <p:cNvPr id="1" name=""/>
        <p:cNvGrpSpPr/>
        <p:nvPr/>
      </p:nvGrpSpPr>
      <p:grpSpPr>
        <a:xfrm>
          <a:off x="0" y="0"/>
          <a:ext cx="0" cy="0"/>
          <a:chOff x="0" y="0"/>
          <a:chExt cx="0" cy="0"/>
        </a:xfrm>
      </p:grpSpPr>
      <p:grpSp>
        <p:nvGrpSpPr>
          <p:cNvPr name="Group 2" id="2"/>
          <p:cNvGrpSpPr/>
          <p:nvPr/>
        </p:nvGrpSpPr>
        <p:grpSpPr>
          <a:xfrm rot="0">
            <a:off x="3849969" y="364774"/>
            <a:ext cx="12527249" cy="1671538"/>
            <a:chOff x="0" y="0"/>
            <a:chExt cx="3299358" cy="440241"/>
          </a:xfrm>
        </p:grpSpPr>
        <p:sp>
          <p:nvSpPr>
            <p:cNvPr name="Freeform 3" id="3"/>
            <p:cNvSpPr/>
            <p:nvPr/>
          </p:nvSpPr>
          <p:spPr>
            <a:xfrm flipH="false" flipV="false" rot="0">
              <a:off x="0" y="0"/>
              <a:ext cx="3299358" cy="440241"/>
            </a:xfrm>
            <a:custGeom>
              <a:avLst/>
              <a:gdLst/>
              <a:ahLst/>
              <a:cxnLst/>
              <a:rect r="r" b="b" t="t" l="l"/>
              <a:pathLst>
                <a:path h="440241" w="3299358">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name="TextBox 4" id="4"/>
            <p:cNvSpPr txBox="true"/>
            <p:nvPr/>
          </p:nvSpPr>
          <p:spPr>
            <a:xfrm>
              <a:off x="0" y="-28575"/>
              <a:ext cx="3299358" cy="468816"/>
            </a:xfrm>
            <a:prstGeom prst="rect">
              <a:avLst/>
            </a:prstGeom>
          </p:spPr>
          <p:txBody>
            <a:bodyPr anchor="ctr" rtlCol="false" tIns="50800" lIns="50800" bIns="50800" rIns="50800"/>
            <a:lstStyle/>
            <a:p>
              <a:pPr algn="ctr">
                <a:lnSpc>
                  <a:spcPts val="2095"/>
                </a:lnSpc>
              </a:pPr>
            </a:p>
          </p:txBody>
        </p:sp>
      </p:grpSp>
      <p:grpSp>
        <p:nvGrpSpPr>
          <p:cNvPr name="Group 5" id="5"/>
          <p:cNvGrpSpPr/>
          <p:nvPr/>
        </p:nvGrpSpPr>
        <p:grpSpPr>
          <a:xfrm rot="0">
            <a:off x="-3845137" y="1028700"/>
            <a:ext cx="8229600" cy="82296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38888" r="0" b="-38888"/>
              </a:stretch>
            </a:blipFill>
          </p:spPr>
        </p:sp>
      </p:grpSp>
      <p:sp>
        <p:nvSpPr>
          <p:cNvPr name="TextBox 7" id="7"/>
          <p:cNvSpPr txBox="true"/>
          <p:nvPr/>
        </p:nvSpPr>
        <p:spPr>
          <a:xfrm rot="0">
            <a:off x="2763025" y="569182"/>
            <a:ext cx="12260209" cy="1129374"/>
          </a:xfrm>
          <a:prstGeom prst="rect">
            <a:avLst/>
          </a:prstGeom>
        </p:spPr>
        <p:txBody>
          <a:bodyPr anchor="t" rtlCol="false" tIns="0" lIns="0" bIns="0" rIns="0">
            <a:spAutoFit/>
          </a:bodyPr>
          <a:lstStyle/>
          <a:p>
            <a:pPr algn="r">
              <a:lnSpc>
                <a:spcPts val="9151"/>
              </a:lnSpc>
            </a:pPr>
            <a:r>
              <a:rPr lang="en-US" sz="6536">
                <a:solidFill>
                  <a:srgbClr val="2C4A24"/>
                </a:solidFill>
                <a:latin typeface="Thicker"/>
                <a:ea typeface="Thicker"/>
                <a:cs typeface="Thicker"/>
                <a:sym typeface="Thicker"/>
              </a:rPr>
              <a:t>DATA INTERPOLATION</a:t>
            </a:r>
          </a:p>
        </p:txBody>
      </p:sp>
      <p:sp>
        <p:nvSpPr>
          <p:cNvPr name="TextBox 8" id="8"/>
          <p:cNvSpPr txBox="true"/>
          <p:nvPr/>
        </p:nvSpPr>
        <p:spPr>
          <a:xfrm rot="0">
            <a:off x="4384463" y="1960113"/>
            <a:ext cx="13263031" cy="7708001"/>
          </a:xfrm>
          <a:prstGeom prst="rect">
            <a:avLst/>
          </a:prstGeom>
        </p:spPr>
        <p:txBody>
          <a:bodyPr anchor="t" rtlCol="false" tIns="0" lIns="0" bIns="0" rIns="0">
            <a:spAutoFit/>
          </a:bodyPr>
          <a:lstStyle/>
          <a:p>
            <a:pPr algn="just">
              <a:lnSpc>
                <a:spcPts val="4720"/>
              </a:lnSpc>
            </a:pPr>
            <a:r>
              <a:rPr lang="en-US" sz="3371">
                <a:solidFill>
                  <a:srgbClr val="2C4A24"/>
                </a:solidFill>
                <a:latin typeface="Questrial"/>
                <a:ea typeface="Questrial"/>
                <a:cs typeface="Questrial"/>
                <a:sym typeface="Questrial"/>
              </a:rPr>
              <a:t>Interpolation is a mathematical method used to estimate unknown values that fall between known data points. It is commonly used in various fields like data science, engineering, computer graphics, and signal processing to create smooth transitions or fill in missing data. Here's a more detailed exploration of interpolation. nterpolation is primarily used when you have a set of discrete data points, and you want to estimate the values between them. This is particularly useful when:</a:t>
            </a:r>
          </a:p>
          <a:p>
            <a:pPr algn="just" marL="727944" indent="-363972" lvl="1">
              <a:lnSpc>
                <a:spcPts val="4720"/>
              </a:lnSpc>
              <a:buFont typeface="Arial"/>
              <a:buChar char="•"/>
            </a:pPr>
            <a:r>
              <a:rPr lang="en-US" sz="3371">
                <a:solidFill>
                  <a:srgbClr val="2C4A24"/>
                </a:solidFill>
                <a:latin typeface="Questrial"/>
                <a:ea typeface="Questrial"/>
                <a:cs typeface="Questrial"/>
                <a:sym typeface="Questrial"/>
              </a:rPr>
              <a:t>You have missing data.</a:t>
            </a:r>
          </a:p>
          <a:p>
            <a:pPr algn="just" marL="727944" indent="-363972" lvl="1">
              <a:lnSpc>
                <a:spcPts val="4720"/>
              </a:lnSpc>
              <a:buFont typeface="Arial"/>
              <a:buChar char="•"/>
            </a:pPr>
            <a:r>
              <a:rPr lang="en-US" sz="3371">
                <a:solidFill>
                  <a:srgbClr val="2C4A24"/>
                </a:solidFill>
                <a:latin typeface="Questrial"/>
                <a:ea typeface="Questrial"/>
                <a:cs typeface="Questrial"/>
                <a:sym typeface="Questrial"/>
              </a:rPr>
              <a:t>You want to resample data to a finer resolution.</a:t>
            </a:r>
          </a:p>
          <a:p>
            <a:pPr algn="just" marL="727944" indent="-363972" lvl="1">
              <a:lnSpc>
                <a:spcPts val="4720"/>
              </a:lnSpc>
              <a:buFont typeface="Arial"/>
              <a:buChar char="•"/>
            </a:pPr>
            <a:r>
              <a:rPr lang="en-US" sz="3371">
                <a:solidFill>
                  <a:srgbClr val="2C4A24"/>
                </a:solidFill>
                <a:latin typeface="Questrial"/>
                <a:ea typeface="Questrial"/>
                <a:cs typeface="Questrial"/>
                <a:sym typeface="Questrial"/>
              </a:rPr>
              <a:t>You want to smooth out noisy data.</a:t>
            </a:r>
          </a:p>
          <a:p>
            <a:pPr algn="just" marL="727944" indent="-363972" lvl="1">
              <a:lnSpc>
                <a:spcPts val="4720"/>
              </a:lnSpc>
              <a:buFont typeface="Arial"/>
              <a:buChar char="•"/>
            </a:pPr>
            <a:r>
              <a:rPr lang="en-US" sz="3371">
                <a:solidFill>
                  <a:srgbClr val="2C4A24"/>
                </a:solidFill>
                <a:latin typeface="Questrial"/>
                <a:ea typeface="Questrial"/>
                <a:cs typeface="Questrial"/>
                <a:sym typeface="Questrial"/>
              </a:rPr>
              <a:t>You need to fill in gaps in time-series data or signals.</a:t>
            </a:r>
          </a:p>
          <a:p>
            <a:pPr algn="just">
              <a:lnSpc>
                <a:spcPts val="4720"/>
              </a:lnSpc>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5EEE0"/>
        </a:solidFill>
      </p:bgPr>
    </p:bg>
    <p:spTree>
      <p:nvGrpSpPr>
        <p:cNvPr id="1" name=""/>
        <p:cNvGrpSpPr/>
        <p:nvPr/>
      </p:nvGrpSpPr>
      <p:grpSpPr>
        <a:xfrm>
          <a:off x="0" y="0"/>
          <a:ext cx="0" cy="0"/>
          <a:chOff x="0" y="0"/>
          <a:chExt cx="0" cy="0"/>
        </a:xfrm>
      </p:grpSpPr>
      <p:sp>
        <p:nvSpPr>
          <p:cNvPr name="TextBox 2" id="2"/>
          <p:cNvSpPr txBox="true"/>
          <p:nvPr/>
        </p:nvSpPr>
        <p:spPr>
          <a:xfrm rot="0">
            <a:off x="636325" y="2408269"/>
            <a:ext cx="17256586" cy="7399175"/>
          </a:xfrm>
          <a:prstGeom prst="rect">
            <a:avLst/>
          </a:prstGeom>
        </p:spPr>
        <p:txBody>
          <a:bodyPr anchor="t" rtlCol="false" tIns="0" lIns="0" bIns="0" rIns="0">
            <a:spAutoFit/>
          </a:bodyPr>
          <a:lstStyle/>
          <a:p>
            <a:pPr algn="just">
              <a:lnSpc>
                <a:spcPts val="4202"/>
              </a:lnSpc>
            </a:pPr>
            <a:r>
              <a:rPr lang="en-US" sz="3001">
                <a:solidFill>
                  <a:srgbClr val="000000"/>
                </a:solidFill>
                <a:latin typeface="TT Hoves"/>
                <a:ea typeface="TT Hoves"/>
                <a:cs typeface="TT Hoves"/>
                <a:sym typeface="TT Hoves"/>
              </a:rPr>
              <a:t>LINEAR INTERPOLATION IS IDEAL FOR SITUATIONS WHERE THE DATA IS ASSUMED TO CHANGE CONSISTENTLY BETWEEN TWO POINTS. IT CREATES A SMOOTH, STRAIGHT PATH BETWEEN CONSECUTIVE DATA POINTS, MAKING IT USEFUL FOR FILLING IN MISSING VALUES OR INCREASING THE RESOLUTION OF THE DATA. IN THE CONTEXT OF THIS CODE, IT HELPS GENERATE A FINER DATASET BY ESTIMATING THE VALUES THAT LIE BETWEEN THE ORIGINAL DATA POINTS, ENSURING THAT THE TRANSITIONS REMAIN GRADUAL AND CONTINUOUS. SINCE IT ONLY REQUIRES THE NEAREST TWO DATA POINTS TO MAKE PREDICTIONS, LINEAR INTERPOLATION IS BOTH SIMPLE AND COMPUTATIONALLY EFFICIENT, MAKING IT A POPULAR CHOICE WHEN WORKING WITH DATASETS THAT ARE RELATIVELY SMOOTH OR HAVE SMALL GAPS. THIS APPROACH PROVIDES A BALANCED WAY TO MAINTAIN THE INTEGRITY OF THE ORIGINAL DATA WHILE ADDING MORE DETAIL OR FILLING IN GAPS.</a:t>
            </a:r>
          </a:p>
          <a:p>
            <a:pPr algn="just">
              <a:lnSpc>
                <a:spcPts val="4202"/>
              </a:lnSpc>
            </a:pPr>
          </a:p>
          <a:p>
            <a:pPr algn="just">
              <a:lnSpc>
                <a:spcPts val="4202"/>
              </a:lnSpc>
            </a:pPr>
          </a:p>
          <a:p>
            <a:pPr algn="just">
              <a:lnSpc>
                <a:spcPts val="4202"/>
              </a:lnSpc>
              <a:spcBef>
                <a:spcPct val="0"/>
              </a:spcBef>
            </a:pPr>
          </a:p>
        </p:txBody>
      </p:sp>
      <p:grpSp>
        <p:nvGrpSpPr>
          <p:cNvPr name="Group 3" id="3"/>
          <p:cNvGrpSpPr/>
          <p:nvPr/>
        </p:nvGrpSpPr>
        <p:grpSpPr>
          <a:xfrm rot="0">
            <a:off x="3384136" y="364774"/>
            <a:ext cx="12527249" cy="1671538"/>
            <a:chOff x="0" y="0"/>
            <a:chExt cx="3299358" cy="440241"/>
          </a:xfrm>
        </p:grpSpPr>
        <p:sp>
          <p:nvSpPr>
            <p:cNvPr name="Freeform 4" id="4"/>
            <p:cNvSpPr/>
            <p:nvPr/>
          </p:nvSpPr>
          <p:spPr>
            <a:xfrm flipH="false" flipV="false" rot="0">
              <a:off x="0" y="0"/>
              <a:ext cx="3299358" cy="440241"/>
            </a:xfrm>
            <a:custGeom>
              <a:avLst/>
              <a:gdLst/>
              <a:ahLst/>
              <a:cxnLst/>
              <a:rect r="r" b="b" t="t" l="l"/>
              <a:pathLst>
                <a:path h="440241" w="3299358">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name="TextBox 5" id="5"/>
            <p:cNvSpPr txBox="true"/>
            <p:nvPr/>
          </p:nvSpPr>
          <p:spPr>
            <a:xfrm>
              <a:off x="0" y="-28575"/>
              <a:ext cx="3299358" cy="468816"/>
            </a:xfrm>
            <a:prstGeom prst="rect">
              <a:avLst/>
            </a:prstGeom>
          </p:spPr>
          <p:txBody>
            <a:bodyPr anchor="ctr" rtlCol="false" tIns="50800" lIns="50800" bIns="50800" rIns="50800"/>
            <a:lstStyle/>
            <a:p>
              <a:pPr algn="ctr">
                <a:lnSpc>
                  <a:spcPts val="2095"/>
                </a:lnSpc>
              </a:pPr>
            </a:p>
          </p:txBody>
        </p:sp>
      </p:grpSp>
      <p:sp>
        <p:nvSpPr>
          <p:cNvPr name="TextBox 6" id="6"/>
          <p:cNvSpPr txBox="true"/>
          <p:nvPr/>
        </p:nvSpPr>
        <p:spPr>
          <a:xfrm rot="0">
            <a:off x="2763025" y="569182"/>
            <a:ext cx="12260209" cy="1129374"/>
          </a:xfrm>
          <a:prstGeom prst="rect">
            <a:avLst/>
          </a:prstGeom>
        </p:spPr>
        <p:txBody>
          <a:bodyPr anchor="t" rtlCol="false" tIns="0" lIns="0" bIns="0" rIns="0">
            <a:spAutoFit/>
          </a:bodyPr>
          <a:lstStyle/>
          <a:p>
            <a:pPr algn="r">
              <a:lnSpc>
                <a:spcPts val="9151"/>
              </a:lnSpc>
            </a:pPr>
            <a:r>
              <a:rPr lang="en-US" sz="6536">
                <a:solidFill>
                  <a:srgbClr val="2C4A24"/>
                </a:solidFill>
                <a:latin typeface="Thicker"/>
                <a:ea typeface="Thicker"/>
                <a:cs typeface="Thicker"/>
                <a:sym typeface="Thicker"/>
              </a:rPr>
              <a:t>LINEAR INTERPOLATION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EEE0"/>
        </a:solidFill>
      </p:bgPr>
    </p:bg>
    <p:spTree>
      <p:nvGrpSpPr>
        <p:cNvPr id="1" name=""/>
        <p:cNvGrpSpPr/>
        <p:nvPr/>
      </p:nvGrpSpPr>
      <p:grpSpPr>
        <a:xfrm>
          <a:off x="0" y="0"/>
          <a:ext cx="0" cy="0"/>
          <a:chOff x="0" y="0"/>
          <a:chExt cx="0" cy="0"/>
        </a:xfrm>
      </p:grpSpPr>
      <p:grpSp>
        <p:nvGrpSpPr>
          <p:cNvPr name="Group 2" id="2"/>
          <p:cNvGrpSpPr/>
          <p:nvPr/>
        </p:nvGrpSpPr>
        <p:grpSpPr>
          <a:xfrm rot="0">
            <a:off x="1039716" y="418612"/>
            <a:ext cx="9931729" cy="1070137"/>
            <a:chOff x="0" y="0"/>
            <a:chExt cx="2615764" cy="281847"/>
          </a:xfrm>
        </p:grpSpPr>
        <p:sp>
          <p:nvSpPr>
            <p:cNvPr name="Freeform 3" id="3"/>
            <p:cNvSpPr/>
            <p:nvPr/>
          </p:nvSpPr>
          <p:spPr>
            <a:xfrm flipH="false" flipV="false" rot="0">
              <a:off x="0" y="0"/>
              <a:ext cx="2615764" cy="281847"/>
            </a:xfrm>
            <a:custGeom>
              <a:avLst/>
              <a:gdLst/>
              <a:ahLst/>
              <a:cxnLst/>
              <a:rect r="r" b="b" t="t" l="l"/>
              <a:pathLst>
                <a:path h="281847" w="2615764">
                  <a:moveTo>
                    <a:pt x="77951" y="0"/>
                  </a:moveTo>
                  <a:lnTo>
                    <a:pt x="2537813" y="0"/>
                  </a:lnTo>
                  <a:cubicBezTo>
                    <a:pt x="2580864" y="0"/>
                    <a:pt x="2615764" y="34900"/>
                    <a:pt x="2615764" y="77951"/>
                  </a:cubicBezTo>
                  <a:lnTo>
                    <a:pt x="2615764" y="203895"/>
                  </a:lnTo>
                  <a:cubicBezTo>
                    <a:pt x="2615764" y="224569"/>
                    <a:pt x="2607551" y="244397"/>
                    <a:pt x="2592933" y="259015"/>
                  </a:cubicBezTo>
                  <a:cubicBezTo>
                    <a:pt x="2578314" y="273634"/>
                    <a:pt x="2558487" y="281847"/>
                    <a:pt x="2537813" y="281847"/>
                  </a:cubicBezTo>
                  <a:lnTo>
                    <a:pt x="77951" y="281847"/>
                  </a:lnTo>
                  <a:cubicBezTo>
                    <a:pt x="57277" y="281847"/>
                    <a:pt x="37450" y="273634"/>
                    <a:pt x="22831" y="259015"/>
                  </a:cubicBezTo>
                  <a:cubicBezTo>
                    <a:pt x="8213" y="244397"/>
                    <a:pt x="0" y="224569"/>
                    <a:pt x="0" y="203895"/>
                  </a:cubicBezTo>
                  <a:lnTo>
                    <a:pt x="0" y="77951"/>
                  </a:lnTo>
                  <a:cubicBezTo>
                    <a:pt x="0" y="57277"/>
                    <a:pt x="8213" y="37450"/>
                    <a:pt x="22831" y="22831"/>
                  </a:cubicBezTo>
                  <a:cubicBezTo>
                    <a:pt x="37450" y="8213"/>
                    <a:pt x="57277" y="0"/>
                    <a:pt x="77951" y="0"/>
                  </a:cubicBezTo>
                  <a:close/>
                </a:path>
              </a:pathLst>
            </a:custGeom>
            <a:solidFill>
              <a:srgbClr val="A1BA9B"/>
            </a:solidFill>
          </p:spPr>
        </p:sp>
        <p:sp>
          <p:nvSpPr>
            <p:cNvPr name="TextBox 4" id="4"/>
            <p:cNvSpPr txBox="true"/>
            <p:nvPr/>
          </p:nvSpPr>
          <p:spPr>
            <a:xfrm>
              <a:off x="0" y="-28575"/>
              <a:ext cx="2615764" cy="310422"/>
            </a:xfrm>
            <a:prstGeom prst="rect">
              <a:avLst/>
            </a:prstGeom>
          </p:spPr>
          <p:txBody>
            <a:bodyPr anchor="ctr" rtlCol="false" tIns="50800" lIns="50800" bIns="50800" rIns="50800"/>
            <a:lstStyle/>
            <a:p>
              <a:pPr algn="ctr">
                <a:lnSpc>
                  <a:spcPts val="2095"/>
                </a:lnSpc>
              </a:pPr>
            </a:p>
          </p:txBody>
        </p:sp>
      </p:grpSp>
      <p:sp>
        <p:nvSpPr>
          <p:cNvPr name="Freeform 5" id="5"/>
          <p:cNvSpPr/>
          <p:nvPr/>
        </p:nvSpPr>
        <p:spPr>
          <a:xfrm flipH="false" flipV="false" rot="0">
            <a:off x="220933" y="286861"/>
            <a:ext cx="4609159" cy="2393597"/>
          </a:xfrm>
          <a:custGeom>
            <a:avLst/>
            <a:gdLst/>
            <a:ahLst/>
            <a:cxnLst/>
            <a:rect r="r" b="b" t="t" l="l"/>
            <a:pathLst>
              <a:path h="2393597" w="4609159">
                <a:moveTo>
                  <a:pt x="0" y="0"/>
                </a:moveTo>
                <a:lnTo>
                  <a:pt x="4609158" y="0"/>
                </a:lnTo>
                <a:lnTo>
                  <a:pt x="4609158" y="2393598"/>
                </a:lnTo>
                <a:lnTo>
                  <a:pt x="0" y="2393598"/>
                </a:lnTo>
                <a:lnTo>
                  <a:pt x="0" y="0"/>
                </a:lnTo>
                <a:close/>
              </a:path>
            </a:pathLst>
          </a:custGeom>
          <a:blipFill>
            <a:blip r:embed="rId2"/>
            <a:stretch>
              <a:fillRect l="0" t="0" r="0" b="0"/>
            </a:stretch>
          </a:blipFill>
        </p:spPr>
      </p:sp>
      <p:sp>
        <p:nvSpPr>
          <p:cNvPr name="Freeform 6" id="6"/>
          <p:cNvSpPr/>
          <p:nvPr/>
        </p:nvSpPr>
        <p:spPr>
          <a:xfrm flipH="false" flipV="false" rot="0">
            <a:off x="220933" y="2919000"/>
            <a:ext cx="10923883" cy="2102847"/>
          </a:xfrm>
          <a:custGeom>
            <a:avLst/>
            <a:gdLst/>
            <a:ahLst/>
            <a:cxnLst/>
            <a:rect r="r" b="b" t="t" l="l"/>
            <a:pathLst>
              <a:path h="2102847" w="10923883">
                <a:moveTo>
                  <a:pt x="0" y="0"/>
                </a:moveTo>
                <a:lnTo>
                  <a:pt x="10923883" y="0"/>
                </a:lnTo>
                <a:lnTo>
                  <a:pt x="10923883" y="2102848"/>
                </a:lnTo>
                <a:lnTo>
                  <a:pt x="0" y="2102848"/>
                </a:lnTo>
                <a:lnTo>
                  <a:pt x="0" y="0"/>
                </a:lnTo>
                <a:close/>
              </a:path>
            </a:pathLst>
          </a:custGeom>
          <a:blipFill>
            <a:blip r:embed="rId3"/>
            <a:stretch>
              <a:fillRect l="0" t="0" r="0" b="0"/>
            </a:stretch>
          </a:blipFill>
        </p:spPr>
      </p:sp>
      <p:sp>
        <p:nvSpPr>
          <p:cNvPr name="Freeform 7" id="7"/>
          <p:cNvSpPr/>
          <p:nvPr/>
        </p:nvSpPr>
        <p:spPr>
          <a:xfrm flipH="false" flipV="false" rot="0">
            <a:off x="220933" y="5495671"/>
            <a:ext cx="8126947" cy="2102847"/>
          </a:xfrm>
          <a:custGeom>
            <a:avLst/>
            <a:gdLst/>
            <a:ahLst/>
            <a:cxnLst/>
            <a:rect r="r" b="b" t="t" l="l"/>
            <a:pathLst>
              <a:path h="2102847" w="8126947">
                <a:moveTo>
                  <a:pt x="0" y="0"/>
                </a:moveTo>
                <a:lnTo>
                  <a:pt x="8126947" y="0"/>
                </a:lnTo>
                <a:lnTo>
                  <a:pt x="8126947" y="2102848"/>
                </a:lnTo>
                <a:lnTo>
                  <a:pt x="0" y="2102848"/>
                </a:lnTo>
                <a:lnTo>
                  <a:pt x="0" y="0"/>
                </a:lnTo>
                <a:close/>
              </a:path>
            </a:pathLst>
          </a:custGeom>
          <a:blipFill>
            <a:blip r:embed="rId4"/>
            <a:stretch>
              <a:fillRect l="0" t="0" r="0" b="0"/>
            </a:stretch>
          </a:blipFill>
        </p:spPr>
      </p:sp>
      <p:grpSp>
        <p:nvGrpSpPr>
          <p:cNvPr name="Group 8" id="8"/>
          <p:cNvGrpSpPr/>
          <p:nvPr/>
        </p:nvGrpSpPr>
        <p:grpSpPr>
          <a:xfrm rot="0">
            <a:off x="6204344" y="1615970"/>
            <a:ext cx="11548050" cy="1064489"/>
            <a:chOff x="0" y="0"/>
            <a:chExt cx="3041462" cy="280359"/>
          </a:xfrm>
        </p:grpSpPr>
        <p:sp>
          <p:nvSpPr>
            <p:cNvPr name="Freeform 9" id="9"/>
            <p:cNvSpPr/>
            <p:nvPr/>
          </p:nvSpPr>
          <p:spPr>
            <a:xfrm flipH="false" flipV="false" rot="0">
              <a:off x="0" y="0"/>
              <a:ext cx="3041462" cy="280359"/>
            </a:xfrm>
            <a:custGeom>
              <a:avLst/>
              <a:gdLst/>
              <a:ahLst/>
              <a:cxnLst/>
              <a:rect r="r" b="b" t="t" l="l"/>
              <a:pathLst>
                <a:path h="280359" w="3041462">
                  <a:moveTo>
                    <a:pt x="67041" y="0"/>
                  </a:moveTo>
                  <a:lnTo>
                    <a:pt x="2974421" y="0"/>
                  </a:lnTo>
                  <a:cubicBezTo>
                    <a:pt x="2992201" y="0"/>
                    <a:pt x="3009253" y="7063"/>
                    <a:pt x="3021826" y="19636"/>
                  </a:cubicBezTo>
                  <a:cubicBezTo>
                    <a:pt x="3034399" y="32208"/>
                    <a:pt x="3041462" y="49261"/>
                    <a:pt x="3041462" y="67041"/>
                  </a:cubicBezTo>
                  <a:lnTo>
                    <a:pt x="3041462" y="213318"/>
                  </a:lnTo>
                  <a:cubicBezTo>
                    <a:pt x="3041462" y="250344"/>
                    <a:pt x="3011446" y="280359"/>
                    <a:pt x="2974421" y="280359"/>
                  </a:cubicBezTo>
                  <a:lnTo>
                    <a:pt x="67041" y="280359"/>
                  </a:lnTo>
                  <a:cubicBezTo>
                    <a:pt x="30015" y="280359"/>
                    <a:pt x="0" y="250344"/>
                    <a:pt x="0" y="213318"/>
                  </a:cubicBezTo>
                  <a:lnTo>
                    <a:pt x="0" y="67041"/>
                  </a:lnTo>
                  <a:cubicBezTo>
                    <a:pt x="0" y="30015"/>
                    <a:pt x="30015" y="0"/>
                    <a:pt x="67041" y="0"/>
                  </a:cubicBezTo>
                  <a:close/>
                </a:path>
              </a:pathLst>
            </a:custGeom>
            <a:solidFill>
              <a:srgbClr val="A1BA9B"/>
            </a:solidFill>
          </p:spPr>
        </p:sp>
        <p:sp>
          <p:nvSpPr>
            <p:cNvPr name="TextBox 10" id="10"/>
            <p:cNvSpPr txBox="true"/>
            <p:nvPr/>
          </p:nvSpPr>
          <p:spPr>
            <a:xfrm>
              <a:off x="0" y="-28575"/>
              <a:ext cx="3041462" cy="308934"/>
            </a:xfrm>
            <a:prstGeom prst="rect">
              <a:avLst/>
            </a:prstGeom>
          </p:spPr>
          <p:txBody>
            <a:bodyPr anchor="ctr" rtlCol="false" tIns="50800" lIns="50800" bIns="50800" rIns="50800"/>
            <a:lstStyle/>
            <a:p>
              <a:pPr algn="ctr">
                <a:lnSpc>
                  <a:spcPts val="2095"/>
                </a:lnSpc>
              </a:pPr>
            </a:p>
          </p:txBody>
        </p:sp>
      </p:grpSp>
      <p:sp>
        <p:nvSpPr>
          <p:cNvPr name="Freeform 11" id="11"/>
          <p:cNvSpPr/>
          <p:nvPr/>
        </p:nvSpPr>
        <p:spPr>
          <a:xfrm flipH="false" flipV="false" rot="0">
            <a:off x="13632305" y="347143"/>
            <a:ext cx="4120088" cy="2333315"/>
          </a:xfrm>
          <a:custGeom>
            <a:avLst/>
            <a:gdLst/>
            <a:ahLst/>
            <a:cxnLst/>
            <a:rect r="r" b="b" t="t" l="l"/>
            <a:pathLst>
              <a:path h="2333315" w="4120088">
                <a:moveTo>
                  <a:pt x="0" y="0"/>
                </a:moveTo>
                <a:lnTo>
                  <a:pt x="4120088" y="0"/>
                </a:lnTo>
                <a:lnTo>
                  <a:pt x="4120088" y="2333316"/>
                </a:lnTo>
                <a:lnTo>
                  <a:pt x="0" y="2333316"/>
                </a:lnTo>
                <a:lnTo>
                  <a:pt x="0" y="0"/>
                </a:lnTo>
                <a:close/>
              </a:path>
            </a:pathLst>
          </a:custGeom>
          <a:blipFill>
            <a:blip r:embed="rId5"/>
            <a:stretch>
              <a:fillRect l="0" t="0" r="0" b="0"/>
            </a:stretch>
          </a:blipFill>
        </p:spPr>
      </p:sp>
      <p:sp>
        <p:nvSpPr>
          <p:cNvPr name="Freeform 12" id="12"/>
          <p:cNvSpPr/>
          <p:nvPr/>
        </p:nvSpPr>
        <p:spPr>
          <a:xfrm flipH="false" flipV="false" rot="0">
            <a:off x="9144000" y="6102960"/>
            <a:ext cx="8973024" cy="2916233"/>
          </a:xfrm>
          <a:custGeom>
            <a:avLst/>
            <a:gdLst/>
            <a:ahLst/>
            <a:cxnLst/>
            <a:rect r="r" b="b" t="t" l="l"/>
            <a:pathLst>
              <a:path h="2916233" w="8973024">
                <a:moveTo>
                  <a:pt x="0" y="0"/>
                </a:moveTo>
                <a:lnTo>
                  <a:pt x="8973024" y="0"/>
                </a:lnTo>
                <a:lnTo>
                  <a:pt x="8973024" y="2916233"/>
                </a:lnTo>
                <a:lnTo>
                  <a:pt x="0" y="2916233"/>
                </a:lnTo>
                <a:lnTo>
                  <a:pt x="0" y="0"/>
                </a:lnTo>
                <a:close/>
              </a:path>
            </a:pathLst>
          </a:custGeom>
          <a:blipFill>
            <a:blip r:embed="rId6"/>
            <a:stretch>
              <a:fillRect l="0" t="0" r="0" b="0"/>
            </a:stretch>
          </a:blipFill>
        </p:spPr>
      </p:sp>
      <p:sp>
        <p:nvSpPr>
          <p:cNvPr name="Freeform 13" id="13"/>
          <p:cNvSpPr/>
          <p:nvPr/>
        </p:nvSpPr>
        <p:spPr>
          <a:xfrm flipH="false" flipV="false" rot="0">
            <a:off x="11480249" y="2919000"/>
            <a:ext cx="6272144" cy="2755335"/>
          </a:xfrm>
          <a:custGeom>
            <a:avLst/>
            <a:gdLst/>
            <a:ahLst/>
            <a:cxnLst/>
            <a:rect r="r" b="b" t="t" l="l"/>
            <a:pathLst>
              <a:path h="2755335" w="6272144">
                <a:moveTo>
                  <a:pt x="0" y="0"/>
                </a:moveTo>
                <a:lnTo>
                  <a:pt x="6272144" y="0"/>
                </a:lnTo>
                <a:lnTo>
                  <a:pt x="6272144" y="2755335"/>
                </a:lnTo>
                <a:lnTo>
                  <a:pt x="0" y="2755335"/>
                </a:lnTo>
                <a:lnTo>
                  <a:pt x="0" y="0"/>
                </a:lnTo>
                <a:close/>
              </a:path>
            </a:pathLst>
          </a:custGeom>
          <a:blipFill>
            <a:blip r:embed="rId7"/>
            <a:stretch>
              <a:fillRect l="0" t="0" r="0" b="0"/>
            </a:stretch>
          </a:blipFill>
        </p:spPr>
      </p:sp>
      <p:sp>
        <p:nvSpPr>
          <p:cNvPr name="TextBox 14" id="14"/>
          <p:cNvSpPr txBox="true"/>
          <p:nvPr/>
        </p:nvSpPr>
        <p:spPr>
          <a:xfrm rot="0">
            <a:off x="3730195" y="394241"/>
            <a:ext cx="6473545" cy="1014104"/>
          </a:xfrm>
          <a:prstGeom prst="rect">
            <a:avLst/>
          </a:prstGeom>
        </p:spPr>
        <p:txBody>
          <a:bodyPr anchor="t" rtlCol="false" tIns="0" lIns="0" bIns="0" rIns="0">
            <a:spAutoFit/>
          </a:bodyPr>
          <a:lstStyle/>
          <a:p>
            <a:pPr algn="ctr">
              <a:lnSpc>
                <a:spcPts val="8395"/>
              </a:lnSpc>
            </a:pPr>
            <a:r>
              <a:rPr lang="en-US" sz="5996" b="true">
                <a:solidFill>
                  <a:srgbClr val="000000"/>
                </a:solidFill>
                <a:latin typeface="Canva Sans Bold"/>
                <a:ea typeface="Canva Sans Bold"/>
                <a:cs typeface="Canva Sans Bold"/>
                <a:sym typeface="Canva Sans Bold"/>
              </a:rPr>
              <a:t>features</a:t>
            </a:r>
          </a:p>
        </p:txBody>
      </p:sp>
      <p:sp>
        <p:nvSpPr>
          <p:cNvPr name="TextBox 15" id="15"/>
          <p:cNvSpPr txBox="true"/>
          <p:nvPr/>
        </p:nvSpPr>
        <p:spPr>
          <a:xfrm rot="0">
            <a:off x="7158760" y="1473615"/>
            <a:ext cx="6473545" cy="1014104"/>
          </a:xfrm>
          <a:prstGeom prst="rect">
            <a:avLst/>
          </a:prstGeom>
        </p:spPr>
        <p:txBody>
          <a:bodyPr anchor="t" rtlCol="false" tIns="0" lIns="0" bIns="0" rIns="0">
            <a:spAutoFit/>
          </a:bodyPr>
          <a:lstStyle/>
          <a:p>
            <a:pPr algn="ctr">
              <a:lnSpc>
                <a:spcPts val="8395"/>
              </a:lnSpc>
            </a:pPr>
            <a:r>
              <a:rPr lang="en-US" sz="5996" b="true">
                <a:solidFill>
                  <a:srgbClr val="000000"/>
                </a:solidFill>
                <a:latin typeface="Canva Sans Bold"/>
                <a:ea typeface="Canva Sans Bold"/>
                <a:cs typeface="Canva Sans Bold"/>
                <a:sym typeface="Canva Sans Bold"/>
              </a:rPr>
              <a:t>target values</a:t>
            </a:r>
          </a:p>
        </p:txBody>
      </p:sp>
      <p:sp>
        <p:nvSpPr>
          <p:cNvPr name="TextBox 16" id="16"/>
          <p:cNvSpPr txBox="true"/>
          <p:nvPr/>
        </p:nvSpPr>
        <p:spPr>
          <a:xfrm rot="0">
            <a:off x="220933" y="7674719"/>
            <a:ext cx="8660037" cy="2501354"/>
          </a:xfrm>
          <a:prstGeom prst="rect">
            <a:avLst/>
          </a:prstGeom>
        </p:spPr>
        <p:txBody>
          <a:bodyPr anchor="t" rtlCol="false" tIns="0" lIns="0" bIns="0" rIns="0">
            <a:spAutoFit/>
          </a:bodyPr>
          <a:lstStyle/>
          <a:p>
            <a:pPr algn="just">
              <a:lnSpc>
                <a:spcPts val="3355"/>
              </a:lnSpc>
              <a:spcBef>
                <a:spcPct val="0"/>
              </a:spcBef>
            </a:pPr>
            <a:r>
              <a:rPr lang="en-US" sz="2396">
                <a:solidFill>
                  <a:srgbClr val="000000"/>
                </a:solidFill>
                <a:latin typeface="Questrial"/>
                <a:ea typeface="Questrial"/>
                <a:cs typeface="Questrial"/>
                <a:sym typeface="Questrial"/>
              </a:rPr>
              <a:t>INITIALLY WE HAD A 100 ROWS DATASET. ON IMPLEMENTING DATA INTEROLATION ALGORITHM WE INCRESED THE DATASET TO 1000 ROWS. THE METRICS TURNED OUT TO BE MUCH BETTER WITH RESPECT TO THE NEW DATASET. THE MODEL PERFORMANCE INCREASED. ALL THE MODELS ARE TRAINED ON THE NEW DATASET.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EEE0"/>
        </a:solidFill>
      </p:bgPr>
    </p:bg>
    <p:spTree>
      <p:nvGrpSpPr>
        <p:cNvPr id="1" name=""/>
        <p:cNvGrpSpPr/>
        <p:nvPr/>
      </p:nvGrpSpPr>
      <p:grpSpPr>
        <a:xfrm>
          <a:off x="0" y="0"/>
          <a:ext cx="0" cy="0"/>
          <a:chOff x="0" y="0"/>
          <a:chExt cx="0" cy="0"/>
        </a:xfrm>
      </p:grpSpPr>
      <p:grpSp>
        <p:nvGrpSpPr>
          <p:cNvPr name="Group 2" id="2"/>
          <p:cNvGrpSpPr/>
          <p:nvPr/>
        </p:nvGrpSpPr>
        <p:grpSpPr>
          <a:xfrm rot="0">
            <a:off x="-3845137" y="1028700"/>
            <a:ext cx="8229600" cy="82296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38888" r="0" b="-38888"/>
              </a:stretch>
            </a:blipFill>
          </p:spPr>
        </p:sp>
      </p:grpSp>
      <p:grpSp>
        <p:nvGrpSpPr>
          <p:cNvPr name="Group 4" id="4"/>
          <p:cNvGrpSpPr/>
          <p:nvPr/>
        </p:nvGrpSpPr>
        <p:grpSpPr>
          <a:xfrm rot="0">
            <a:off x="3849969" y="364774"/>
            <a:ext cx="12527249" cy="1671538"/>
            <a:chOff x="0" y="0"/>
            <a:chExt cx="3299358" cy="440241"/>
          </a:xfrm>
        </p:grpSpPr>
        <p:sp>
          <p:nvSpPr>
            <p:cNvPr name="Freeform 5" id="5"/>
            <p:cNvSpPr/>
            <p:nvPr/>
          </p:nvSpPr>
          <p:spPr>
            <a:xfrm flipH="false" flipV="false" rot="0">
              <a:off x="0" y="0"/>
              <a:ext cx="3299358" cy="440241"/>
            </a:xfrm>
            <a:custGeom>
              <a:avLst/>
              <a:gdLst/>
              <a:ahLst/>
              <a:cxnLst/>
              <a:rect r="r" b="b" t="t" l="l"/>
              <a:pathLst>
                <a:path h="440241" w="3299358">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name="TextBox 6" id="6"/>
            <p:cNvSpPr txBox="true"/>
            <p:nvPr/>
          </p:nvSpPr>
          <p:spPr>
            <a:xfrm>
              <a:off x="0" y="-28575"/>
              <a:ext cx="3299358" cy="468816"/>
            </a:xfrm>
            <a:prstGeom prst="rect">
              <a:avLst/>
            </a:prstGeom>
          </p:spPr>
          <p:txBody>
            <a:bodyPr anchor="ctr" rtlCol="false" tIns="50800" lIns="50800" bIns="50800" rIns="50800"/>
            <a:lstStyle/>
            <a:p>
              <a:pPr algn="ctr">
                <a:lnSpc>
                  <a:spcPts val="2095"/>
                </a:lnSpc>
              </a:pPr>
            </a:p>
          </p:txBody>
        </p:sp>
      </p:grpSp>
      <p:sp>
        <p:nvSpPr>
          <p:cNvPr name="TextBox 7" id="7"/>
          <p:cNvSpPr txBox="true"/>
          <p:nvPr/>
        </p:nvSpPr>
        <p:spPr>
          <a:xfrm rot="0">
            <a:off x="3849969" y="628237"/>
            <a:ext cx="12260209" cy="1020788"/>
          </a:xfrm>
          <a:prstGeom prst="rect">
            <a:avLst/>
          </a:prstGeom>
        </p:spPr>
        <p:txBody>
          <a:bodyPr anchor="t" rtlCol="false" tIns="0" lIns="0" bIns="0" rIns="0">
            <a:spAutoFit/>
          </a:bodyPr>
          <a:lstStyle/>
          <a:p>
            <a:pPr algn="r">
              <a:lnSpc>
                <a:spcPts val="8311"/>
              </a:lnSpc>
            </a:pPr>
            <a:r>
              <a:rPr lang="en-US" sz="5936">
                <a:solidFill>
                  <a:srgbClr val="2C4A24"/>
                </a:solidFill>
                <a:latin typeface="Thicker"/>
                <a:ea typeface="Thicker"/>
                <a:cs typeface="Thicker"/>
                <a:sym typeface="Thicker"/>
              </a:rPr>
              <a:t>K NEAREST NEIGHBORS REGRESSOR</a:t>
            </a:r>
          </a:p>
        </p:txBody>
      </p:sp>
      <p:sp>
        <p:nvSpPr>
          <p:cNvPr name="TextBox 8" id="8"/>
          <p:cNvSpPr txBox="true"/>
          <p:nvPr/>
        </p:nvSpPr>
        <p:spPr>
          <a:xfrm rot="0">
            <a:off x="4384463" y="1960113"/>
            <a:ext cx="12372546" cy="8283059"/>
          </a:xfrm>
          <a:prstGeom prst="rect">
            <a:avLst/>
          </a:prstGeom>
        </p:spPr>
        <p:txBody>
          <a:bodyPr anchor="t" rtlCol="false" tIns="0" lIns="0" bIns="0" rIns="0">
            <a:spAutoFit/>
          </a:bodyPr>
          <a:lstStyle/>
          <a:p>
            <a:pPr algn="just">
              <a:lnSpc>
                <a:spcPts val="4403"/>
              </a:lnSpc>
            </a:pPr>
            <a:r>
              <a:rPr lang="en-US" sz="3145">
                <a:solidFill>
                  <a:srgbClr val="2C4A24"/>
                </a:solidFill>
                <a:latin typeface="Questrial"/>
                <a:ea typeface="Questrial"/>
                <a:cs typeface="Questrial"/>
                <a:sym typeface="Questrial"/>
              </a:rPr>
              <a:t>K-nearest neighbors (KNN) regression is a machine learning technique that uses the proximity of data points to make predictions about a new data point: </a:t>
            </a:r>
          </a:p>
          <a:p>
            <a:pPr algn="just" marL="679070" indent="-339535" lvl="1">
              <a:lnSpc>
                <a:spcPts val="4403"/>
              </a:lnSpc>
              <a:buFont typeface="Arial"/>
              <a:buChar char="•"/>
            </a:pPr>
            <a:r>
              <a:rPr lang="en-US" sz="3145">
                <a:solidFill>
                  <a:srgbClr val="38522F"/>
                </a:solidFill>
                <a:latin typeface="Questrial"/>
                <a:ea typeface="Questrial"/>
                <a:cs typeface="Questrial"/>
                <a:sym typeface="Questrial"/>
              </a:rPr>
              <a:t>How it works- </a:t>
            </a:r>
            <a:r>
              <a:rPr lang="en-US" sz="3145">
                <a:solidFill>
                  <a:srgbClr val="2C4A24"/>
                </a:solidFill>
                <a:latin typeface="Questrial"/>
                <a:ea typeface="Questrial"/>
                <a:cs typeface="Questrial"/>
                <a:sym typeface="Questrial"/>
              </a:rPr>
              <a:t>KNN regression stores training samples and calculates the distance to each new data point to find the k closest neighbors. The output is the average of the values of the k nearest neighbors. </a:t>
            </a:r>
          </a:p>
          <a:p>
            <a:pPr algn="just" marL="679070" indent="-339535" lvl="1">
              <a:lnSpc>
                <a:spcPts val="4403"/>
              </a:lnSpc>
              <a:buFont typeface="Arial"/>
              <a:buChar char="•"/>
            </a:pPr>
            <a:r>
              <a:rPr lang="en-US" sz="3145">
                <a:solidFill>
                  <a:srgbClr val="38522F"/>
                </a:solidFill>
                <a:latin typeface="Questrial"/>
                <a:ea typeface="Questrial"/>
                <a:cs typeface="Questrial"/>
                <a:sym typeface="Questrial"/>
              </a:rPr>
              <a:t>When to use it-</a:t>
            </a:r>
            <a:r>
              <a:rPr lang="en-US" sz="3145">
                <a:solidFill>
                  <a:srgbClr val="2C4A24"/>
                </a:solidFill>
                <a:latin typeface="Questrial"/>
                <a:ea typeface="Questrial"/>
                <a:cs typeface="Questrial"/>
                <a:sym typeface="Questrial"/>
              </a:rPr>
              <a:t> KNN regression is a simple yet effective method that's often used in text mining, facial recognition, and recommendation systems. It's also valued for its ability to handle complex structured data, especially big data. </a:t>
            </a:r>
          </a:p>
          <a:p>
            <a:pPr algn="just" marL="679070" indent="-339535" lvl="1">
              <a:lnSpc>
                <a:spcPts val="4403"/>
              </a:lnSpc>
              <a:buFont typeface="Arial"/>
              <a:buChar char="•"/>
            </a:pPr>
            <a:r>
              <a:rPr lang="en-US" sz="3145">
                <a:solidFill>
                  <a:srgbClr val="38522F"/>
                </a:solidFill>
                <a:latin typeface="Questrial"/>
                <a:ea typeface="Questrial"/>
                <a:cs typeface="Questrial"/>
                <a:sym typeface="Questrial"/>
              </a:rPr>
              <a:t>Calculating distance-</a:t>
            </a:r>
            <a:r>
              <a:rPr lang="en-US" sz="3145">
                <a:solidFill>
                  <a:srgbClr val="2C4A24"/>
                </a:solidFill>
                <a:latin typeface="Questrial"/>
                <a:ea typeface="Questrial"/>
                <a:cs typeface="Questrial"/>
                <a:sym typeface="Questrial"/>
              </a:rPr>
              <a:t> There are several methods for calculating the distance between points, including Euclidean, Manhattan, and Cosine.</a:t>
            </a:r>
          </a:p>
          <a:p>
            <a:pPr algn="just">
              <a:lnSpc>
                <a:spcPts val="4403"/>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DAGSU3ZEPos</dc:identifier>
  <dcterms:modified xsi:type="dcterms:W3CDTF">2011-08-01T06:04:30Z</dcterms:modified>
  <cp:revision>1</cp:revision>
  <dc:title>Beauty of Nature Presentation</dc:title>
</cp:coreProperties>
</file>